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74" r:id="rId4"/>
    <p:sldId id="275" r:id="rId5"/>
    <p:sldId id="276" r:id="rId6"/>
    <p:sldId id="277" r:id="rId7"/>
    <p:sldId id="278" r:id="rId8"/>
    <p:sldId id="279" r:id="rId9"/>
    <p:sldId id="280" r:id="rId10"/>
    <p:sldId id="261" r:id="rId11"/>
    <p:sldId id="259" r:id="rId12"/>
    <p:sldId id="282" r:id="rId13"/>
    <p:sldId id="260"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8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21.02.2018</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21.02.2018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21.02.2018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21.02.2018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21.02.2018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21.02.2018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21.02.2018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21.02.2018</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tr/url?sa=i&amp;rct=j&amp;q=&amp;esrc=s&amp;source=images&amp;cd=&amp;cad=rja&amp;uact=8&amp;ved=2ahUKEwj3hLXp27bZAhUB2KQKHZOOD78QjRx6BAgAEAY&amp;url=http%3A%2F%2Fwww.aktuelpdr.net%2Fsiber-zorbalik-ve-siber-zorbalik-konusunda-tavsiyeler.html&amp;psig=AOvVaw2EDN2Z4ygTWY6mMLsWWBiM&amp;ust=151928876423560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tr/url?sa=i&amp;rct=j&amp;q=&amp;esrc=s&amp;source=images&amp;cd=&amp;cad=rja&amp;uact=8&amp;ved=2ahUKEwjVx8mOzrbZAhVNyqQKHbUUC_oQjRx6BAgAEAY&amp;url=http%3A%2F%2Fcocuklaringelisimi.com%2F2016%2F01%2F15%2Fcocuklar-zorba-dogmaz%2F&amp;psig=AOvVaw2EDN2Z4ygTWY6mMLsWWBiM&amp;ust=1519288764235607"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tr/url?sa=i&amp;rct=j&amp;q=&amp;esrc=s&amp;source=images&amp;cd=&amp;cad=rja&amp;uact=8&amp;ved=2ahUKEwjVx8mOzrbZAhVNyqQKHbUUC_oQjRx6BAgAEAY&amp;url=https%3A%2F%2Fwww.yenisafak.com%2Fyazarlar%2Fmucahitozturkpazar%2Fsiber-zorbalik-2041469&amp;psig=AOvVaw2EDN2Z4ygTWY6mMLsWWBiM&amp;ust=151928876423560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tr/url?sa=i&amp;rct=j&amp;q=&amp;esrc=s&amp;source=images&amp;cd=&amp;cad=rja&amp;uact=8&amp;ved=2ahUKEwjVx8mOzrbZAhVNyqQKHbUUC_oQjRx6BAgAEAY&amp;url=https%3A%2F%2Fcicicee.com%2Fyaz-okullari-ve-kamplarda-akran-zorbaligi%2F&amp;psig=AOvVaw2EDN2Z4ygTWY6mMLsWWBiM&amp;ust=151928876423560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ogle.com.tr/url?sa=i&amp;rct=j&amp;q=&amp;esrc=s&amp;source=images&amp;cd=&amp;cad=rja&amp;uact=8&amp;ved=2ahUKEwiD9Zv7zbbZAhXPCewKHdHZB-oQjRx6BAgAEAY&amp;url=http%3A%2F%2Fblog.sascentre.com%2Ftr%2Fakran-zorbaligi-turleri-nelerdir&amp;psig=AOvVaw2EDN2Z4ygTWY6mMLsWWBiM&amp;ust=151928876423560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m.tr/url?sa=i&amp;rct=j&amp;q=&amp;esrc=s&amp;source=images&amp;cd=&amp;cad=rja&amp;uact=8&amp;ved=2ahUKEwiNjefF0LbZAhXDyqQKHSA5DY0QjRx6BAgAEAY&amp;url=http%3A%2F%2Fhabboloji.com%2Fsanal-alemde-zorbalik%2F&amp;psig=AOvVaw2EDN2Z4ygTWY6mMLsWWBiM&amp;ust=151928876423560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m.tr/url?sa=i&amp;rct=j&amp;q=&amp;esrc=s&amp;source=images&amp;cd=&amp;cad=rja&amp;uact=8&amp;ved=2ahUKEwiNjefF0LbZAhXDyqQKHSA5DY0QjRx6BAgAEAY&amp;url=http%3A%2F%2Fhabboloji.com%2Fsanal-alemde-zorbalik%2F&amp;psig=AOvVaw2EDN2Z4ygTWY6mMLsWWBiM&amp;ust=151928876423560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tr/url?sa=i&amp;rct=j&amp;q=&amp;esrc=s&amp;source=images&amp;cd=&amp;cad=rja&amp;uact=8&amp;ved=2ahUKEwjgupmA0bbZAhVJ6KQKHS8NCuEQjRx6BAgAEAY&amp;url=http%3A%2F%2Fwww.aljazeera.com.tr%2Fgorus%2Fakran-zorbaligi-onlenebilir-mi&amp;psig=AOvVaw2EDN2Z4ygTWY6mMLsWWBiM&amp;ust=151928876423560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ixabay.com/tr/uyar%C4%B1-dikkat-%C3%BCnlem-i%C5%9Fareti-sar%C4%B1-98813/"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ixabay.com/tr/uyar%C4%B1-dikkat-%C3%BCnlem-i%C5%9Fareti-sar%C4%B1-98813/"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ixabay.com/tr/uyar%C4%B1-dikkat-%C3%BCnlem-i%C5%9Fareti-sar%C4%B1-98813/"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ARNAVUTKÖY REHBERLİK VE ARAŞTIRMA MERKEZİ</a:t>
            </a:r>
            <a:endParaRPr lang="tr-TR" dirty="0"/>
          </a:p>
        </p:txBody>
      </p:sp>
      <p:sp>
        <p:nvSpPr>
          <p:cNvPr id="3" name="2 Alt Başlık"/>
          <p:cNvSpPr>
            <a:spLocks noGrp="1"/>
          </p:cNvSpPr>
          <p:nvPr>
            <p:ph type="subTitle" idx="1"/>
          </p:nvPr>
        </p:nvSpPr>
        <p:spPr>
          <a:xfrm>
            <a:off x="611560" y="4005064"/>
            <a:ext cx="7854696" cy="1752600"/>
          </a:xfrm>
        </p:spPr>
        <p:txBody>
          <a:bodyPr/>
          <a:lstStyle/>
          <a:p>
            <a:r>
              <a:rPr lang="tr-TR" dirty="0" smtClean="0"/>
              <a:t>PSİKOLOJİK DANIŞMA VE </a:t>
            </a:r>
          </a:p>
          <a:p>
            <a:r>
              <a:rPr lang="tr-TR" dirty="0" smtClean="0"/>
              <a:t>REHBERLİK HİZMETLERİ BÖLÜMÜ</a:t>
            </a:r>
            <a:endParaRPr lang="tr-TR" dirty="0"/>
          </a:p>
        </p:txBody>
      </p:sp>
      <p:sp>
        <p:nvSpPr>
          <p:cNvPr id="4" name="2 Alt Başlık"/>
          <p:cNvSpPr txBox="1">
            <a:spLocks/>
          </p:cNvSpPr>
          <p:nvPr/>
        </p:nvSpPr>
        <p:spPr>
          <a:xfrm>
            <a:off x="827584" y="5373216"/>
            <a:ext cx="7696472" cy="968896"/>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3200" b="1" i="0" u="none" strike="noStrike" kern="1200" cap="none" spc="0" normalizeH="0" baseline="0" noProof="0" dirty="0" smtClean="0">
                <a:ln>
                  <a:noFill/>
                </a:ln>
                <a:solidFill>
                  <a:schemeClr val="accent2">
                    <a:lumMod val="40000"/>
                    <a:lumOff val="60000"/>
                  </a:schemeClr>
                </a:solidFill>
                <a:effectLst>
                  <a:outerShdw blurRad="50800" dist="50800" dir="5400000" algn="ctr" rotWithShape="0">
                    <a:schemeClr val="tx1"/>
                  </a:outerShdw>
                </a:effectLst>
                <a:uLnTx/>
                <a:uFillTx/>
                <a:latin typeface="+mn-lt"/>
                <a:ea typeface="+mn-ea"/>
                <a:cs typeface="+mn-cs"/>
              </a:rPr>
              <a:t>AKRAN ZORBALIĞI</a:t>
            </a:r>
            <a:endParaRPr kumimoji="0" lang="tr-TR" sz="3200" b="1" i="0" u="none" strike="noStrike" kern="1200" cap="none" spc="0" normalizeH="0" baseline="0" noProof="0" dirty="0">
              <a:ln>
                <a:noFill/>
              </a:ln>
              <a:solidFill>
                <a:schemeClr val="accent2">
                  <a:lumMod val="40000"/>
                  <a:lumOff val="60000"/>
                </a:schemeClr>
              </a:solidFill>
              <a:effectLst>
                <a:outerShdw blurRad="50800" dist="50800" dir="5400000" algn="ctr" rotWithShape="0">
                  <a:schemeClr val="tx1"/>
                </a:outerShdw>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628800"/>
            <a:ext cx="8280920" cy="4695800"/>
          </a:xfrm>
        </p:spPr>
        <p:txBody>
          <a:bodyPr>
            <a:normAutofit lnSpcReduction="10000"/>
          </a:bodyPr>
          <a:lstStyle/>
          <a:p>
            <a:pPr algn="just"/>
            <a:r>
              <a:rPr lang="tr-TR" dirty="0" smtClean="0"/>
              <a:t>Genel anlamda bir eylemin zorbalık olarak tanımlanabilmesi için </a:t>
            </a:r>
            <a:r>
              <a:rPr lang="tr-TR" dirty="0" smtClean="0"/>
              <a:t>bazı </a:t>
            </a:r>
            <a:r>
              <a:rPr lang="tr-TR" dirty="0" smtClean="0"/>
              <a:t>temel ölçütler gerekmektedir. </a:t>
            </a:r>
            <a:r>
              <a:rPr lang="tr-TR" dirty="0" smtClean="0"/>
              <a:t>Bunlar;</a:t>
            </a:r>
          </a:p>
          <a:p>
            <a:pPr algn="just">
              <a:buNone/>
            </a:pPr>
            <a:endParaRPr lang="tr-TR" dirty="0" smtClean="0"/>
          </a:p>
          <a:p>
            <a:pPr marL="514350" indent="-514350" algn="just">
              <a:buFont typeface="+mj-lt"/>
              <a:buAutoNum type="arabicPeriod"/>
            </a:pPr>
            <a:r>
              <a:rPr lang="tr-TR" b="1" dirty="0" smtClean="0"/>
              <a:t>Kasıtlı </a:t>
            </a:r>
            <a:r>
              <a:rPr lang="tr-TR" b="1" dirty="0" smtClean="0"/>
              <a:t>olarak </a:t>
            </a:r>
            <a:r>
              <a:rPr lang="tr-TR" dirty="0" smtClean="0"/>
              <a:t>zarar verme amacıyla saldırgan davranışlarda bulunulması </a:t>
            </a:r>
            <a:endParaRPr lang="tr-TR" dirty="0" smtClean="0"/>
          </a:p>
          <a:p>
            <a:pPr marL="514350" indent="-514350" algn="just">
              <a:buFont typeface="+mj-lt"/>
              <a:buAutoNum type="arabicPeriod"/>
            </a:pPr>
            <a:r>
              <a:rPr lang="tr-TR" dirty="0" smtClean="0"/>
              <a:t>Bu </a:t>
            </a:r>
            <a:r>
              <a:rPr lang="tr-TR" dirty="0" smtClean="0"/>
              <a:t>olumsuz eylemlerin bir kez değil, </a:t>
            </a:r>
            <a:r>
              <a:rPr lang="tr-TR" b="1" dirty="0" smtClean="0"/>
              <a:t>sürekli</a:t>
            </a:r>
            <a:r>
              <a:rPr lang="tr-TR" dirty="0" smtClean="0"/>
              <a:t> bir şekilde uygulanıyor olması </a:t>
            </a:r>
            <a:endParaRPr lang="tr-TR" dirty="0" smtClean="0"/>
          </a:p>
          <a:p>
            <a:pPr marL="514350" indent="-514350" algn="just">
              <a:buFont typeface="+mj-lt"/>
              <a:buAutoNum type="arabicPeriod"/>
            </a:pPr>
            <a:r>
              <a:rPr lang="tr-TR" dirty="0" smtClean="0"/>
              <a:t>Taraflar </a:t>
            </a:r>
            <a:r>
              <a:rPr lang="tr-TR" dirty="0" smtClean="0"/>
              <a:t>arasında </a:t>
            </a:r>
            <a:r>
              <a:rPr lang="tr-TR" b="1" dirty="0" smtClean="0"/>
              <a:t>güç </a:t>
            </a:r>
            <a:r>
              <a:rPr lang="tr-TR" b="1" dirty="0" smtClean="0"/>
              <a:t>dengesizliğinin </a:t>
            </a:r>
            <a:r>
              <a:rPr lang="tr-TR" dirty="0" smtClean="0"/>
              <a:t>olması </a:t>
            </a:r>
          </a:p>
          <a:p>
            <a:pPr marL="514350" indent="-514350" algn="just">
              <a:buFont typeface="+mj-lt"/>
              <a:buAutoNum type="arabicPeriod"/>
            </a:pPr>
            <a:r>
              <a:rPr lang="tr-TR" dirty="0" smtClean="0"/>
              <a:t>Genellikle </a:t>
            </a:r>
            <a:r>
              <a:rPr lang="tr-TR" b="1" dirty="0" smtClean="0"/>
              <a:t>sistemli </a:t>
            </a:r>
            <a:r>
              <a:rPr lang="tr-TR" b="1" dirty="0" smtClean="0"/>
              <a:t>ve organize </a:t>
            </a:r>
            <a:r>
              <a:rPr lang="tr-TR" dirty="0" smtClean="0"/>
              <a:t>davranışlardan oluşması</a:t>
            </a:r>
            <a:endParaRPr lang="tr-TR" dirty="0"/>
          </a:p>
        </p:txBody>
      </p:sp>
      <p:sp>
        <p:nvSpPr>
          <p:cNvPr id="4" name="1 Başlık"/>
          <p:cNvSpPr>
            <a:spLocks noGrp="1"/>
          </p:cNvSpPr>
          <p:nvPr>
            <p:ph type="title"/>
          </p:nvPr>
        </p:nvSpPr>
        <p:spPr>
          <a:xfrm>
            <a:off x="611560" y="332656"/>
            <a:ext cx="8229600" cy="1143000"/>
          </a:xfrm>
        </p:spPr>
        <p:txBody>
          <a:bodyPr/>
          <a:lstStyle/>
          <a:p>
            <a:r>
              <a:rPr lang="tr-TR" dirty="0" smtClean="0"/>
              <a:t>Zorbalık</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980728"/>
            <a:ext cx="8229600" cy="1143000"/>
          </a:xfrm>
        </p:spPr>
        <p:txBody>
          <a:bodyPr>
            <a:normAutofit fontScale="90000"/>
          </a:bodyPr>
          <a:lstStyle/>
          <a:p>
            <a:r>
              <a:rPr lang="tr-TR" dirty="0" smtClean="0"/>
              <a:t>Zorbalık </a:t>
            </a:r>
            <a:r>
              <a:rPr lang="tr-TR" dirty="0" smtClean="0"/>
              <a:t>Türleri/</a:t>
            </a:r>
            <a:r>
              <a:rPr lang="tr-TR" dirty="0" smtClean="0">
                <a:solidFill>
                  <a:schemeClr val="bg2">
                    <a:lumMod val="25000"/>
                  </a:schemeClr>
                </a:solidFill>
              </a:rPr>
              <a:t>Fiziksel zorbalık: </a:t>
            </a:r>
            <a:r>
              <a:rPr lang="tr-TR" b="1" dirty="0" smtClean="0">
                <a:solidFill>
                  <a:schemeClr val="bg2">
                    <a:lumMod val="25000"/>
                  </a:schemeClr>
                </a:solidFill>
              </a:rPr>
              <a:t/>
            </a:r>
            <a:br>
              <a:rPr lang="tr-TR" b="1" dirty="0" smtClean="0">
                <a:solidFill>
                  <a:schemeClr val="bg2">
                    <a:lumMod val="25000"/>
                  </a:schemeClr>
                </a:solidFill>
              </a:rPr>
            </a:br>
            <a:endParaRPr lang="tr-TR" dirty="0"/>
          </a:p>
        </p:txBody>
      </p:sp>
      <p:sp>
        <p:nvSpPr>
          <p:cNvPr id="3" name="2 İçerik Yer Tutucusu"/>
          <p:cNvSpPr>
            <a:spLocks noGrp="1"/>
          </p:cNvSpPr>
          <p:nvPr>
            <p:ph sz="half" idx="1"/>
          </p:nvPr>
        </p:nvSpPr>
        <p:spPr>
          <a:solidFill>
            <a:schemeClr val="accent4">
              <a:lumMod val="60000"/>
              <a:lumOff val="40000"/>
            </a:schemeClr>
          </a:solidFill>
          <a:effectLst>
            <a:outerShdw blurRad="50800" dist="38100" dir="16200000" rotWithShape="0">
              <a:schemeClr val="accent5">
                <a:lumMod val="60000"/>
                <a:lumOff val="40000"/>
                <a:alpha val="40000"/>
              </a:schemeClr>
            </a:outerShdw>
          </a:effectLst>
        </p:spPr>
        <p:txBody>
          <a:bodyPr>
            <a:normAutofit lnSpcReduction="10000"/>
          </a:bodyPr>
          <a:lstStyle/>
          <a:p>
            <a:pPr algn="just"/>
            <a:r>
              <a:rPr lang="tr-TR" dirty="0" smtClean="0"/>
              <a:t>Isırma</a:t>
            </a:r>
            <a:r>
              <a:rPr lang="tr-TR" dirty="0" smtClean="0"/>
              <a:t>, </a:t>
            </a:r>
            <a:endParaRPr lang="tr-TR" dirty="0" smtClean="0"/>
          </a:p>
          <a:p>
            <a:pPr algn="just"/>
            <a:r>
              <a:rPr lang="tr-TR" dirty="0" smtClean="0"/>
              <a:t>saç </a:t>
            </a:r>
            <a:r>
              <a:rPr lang="tr-TR" dirty="0" smtClean="0"/>
              <a:t>çekme, </a:t>
            </a:r>
            <a:endParaRPr lang="tr-TR" dirty="0" smtClean="0"/>
          </a:p>
          <a:p>
            <a:pPr algn="just"/>
            <a:r>
              <a:rPr lang="tr-TR" dirty="0" smtClean="0"/>
              <a:t>vurma</a:t>
            </a:r>
            <a:r>
              <a:rPr lang="tr-TR" dirty="0" smtClean="0"/>
              <a:t>, </a:t>
            </a:r>
            <a:endParaRPr lang="tr-TR" dirty="0" smtClean="0"/>
          </a:p>
          <a:p>
            <a:pPr algn="just"/>
            <a:r>
              <a:rPr lang="tr-TR" dirty="0" smtClean="0"/>
              <a:t>itme</a:t>
            </a:r>
            <a:r>
              <a:rPr lang="tr-TR" dirty="0" smtClean="0"/>
              <a:t>, </a:t>
            </a:r>
            <a:endParaRPr lang="tr-TR" dirty="0" smtClean="0"/>
          </a:p>
          <a:p>
            <a:pPr algn="just"/>
            <a:r>
              <a:rPr lang="tr-TR" dirty="0" smtClean="0"/>
              <a:t>dürtme </a:t>
            </a:r>
            <a:r>
              <a:rPr lang="tr-TR" dirty="0" smtClean="0"/>
              <a:t>veya çekme biçiminde fiziksel tacizlerde bulunma, </a:t>
            </a:r>
            <a:endParaRPr lang="tr-TR" dirty="0" smtClean="0"/>
          </a:p>
          <a:p>
            <a:pPr algn="just"/>
            <a:r>
              <a:rPr lang="tr-TR" dirty="0" smtClean="0"/>
              <a:t>haraç kesme, </a:t>
            </a:r>
          </a:p>
          <a:p>
            <a:pPr algn="just"/>
            <a:r>
              <a:rPr lang="tr-TR" dirty="0" smtClean="0"/>
              <a:t>tekmeleme ya da tokat atma, </a:t>
            </a:r>
          </a:p>
          <a:p>
            <a:pPr algn="just"/>
            <a:endParaRPr lang="tr-TR" dirty="0" smtClean="0"/>
          </a:p>
        </p:txBody>
      </p:sp>
      <p:sp>
        <p:nvSpPr>
          <p:cNvPr id="4" name="3 İçerik Yer Tutucusu"/>
          <p:cNvSpPr>
            <a:spLocks noGrp="1"/>
          </p:cNvSpPr>
          <p:nvPr>
            <p:ph sz="half" idx="2"/>
          </p:nvPr>
        </p:nvSpPr>
        <p:spPr>
          <a:solidFill>
            <a:schemeClr val="accent5">
              <a:lumMod val="60000"/>
              <a:lumOff val="40000"/>
            </a:schemeClr>
          </a:solidFill>
        </p:spPr>
        <p:txBody>
          <a:bodyPr>
            <a:normAutofit lnSpcReduction="10000"/>
          </a:bodyPr>
          <a:lstStyle/>
          <a:p>
            <a:pPr algn="just"/>
            <a:r>
              <a:rPr lang="tr-TR" dirty="0" smtClean="0"/>
              <a:t>dövme</a:t>
            </a:r>
            <a:r>
              <a:rPr lang="tr-TR" dirty="0" smtClean="0"/>
              <a:t>, </a:t>
            </a:r>
          </a:p>
          <a:p>
            <a:pPr algn="just"/>
            <a:r>
              <a:rPr lang="tr-TR" dirty="0" smtClean="0"/>
              <a:t>odaya kilitleme, </a:t>
            </a:r>
          </a:p>
          <a:p>
            <a:pPr algn="just"/>
            <a:r>
              <a:rPr lang="tr-TR" dirty="0" smtClean="0"/>
              <a:t>yumruklama, </a:t>
            </a:r>
          </a:p>
          <a:p>
            <a:pPr algn="just"/>
            <a:r>
              <a:rPr lang="tr-TR" dirty="0" smtClean="0"/>
              <a:t>tırmalama, </a:t>
            </a:r>
          </a:p>
          <a:p>
            <a:pPr algn="just"/>
            <a:r>
              <a:rPr lang="tr-TR" dirty="0" smtClean="0"/>
              <a:t>tükürme, </a:t>
            </a:r>
          </a:p>
          <a:p>
            <a:pPr algn="just"/>
            <a:r>
              <a:rPr lang="tr-TR" dirty="0" smtClean="0"/>
              <a:t>korkutarak özel eşyalara zarar verme ya da el koyma, vb. </a:t>
            </a: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Zorbalık Türleri</a:t>
            </a:r>
            <a:r>
              <a:rPr lang="tr-TR" dirty="0" smtClean="0"/>
              <a:t>/</a:t>
            </a:r>
            <a:r>
              <a:rPr lang="tr-TR" b="1" dirty="0" smtClean="0">
                <a:solidFill>
                  <a:schemeClr val="bg2">
                    <a:lumMod val="25000"/>
                  </a:schemeClr>
                </a:solidFill>
              </a:rPr>
              <a:t> </a:t>
            </a:r>
            <a:r>
              <a:rPr lang="tr-TR" dirty="0" smtClean="0">
                <a:solidFill>
                  <a:schemeClr val="bg2">
                    <a:lumMod val="25000"/>
                  </a:schemeClr>
                </a:solidFill>
              </a:rPr>
              <a:t>Sözel zorbalık: </a:t>
            </a:r>
            <a:endParaRPr lang="tr-TR" dirty="0"/>
          </a:p>
        </p:txBody>
      </p:sp>
      <p:sp>
        <p:nvSpPr>
          <p:cNvPr id="3" name="2 İçerik Yer Tutucusu"/>
          <p:cNvSpPr>
            <a:spLocks noGrp="1"/>
          </p:cNvSpPr>
          <p:nvPr>
            <p:ph idx="1"/>
          </p:nvPr>
        </p:nvSpPr>
        <p:spPr>
          <a:xfrm>
            <a:off x="457200" y="1700808"/>
            <a:ext cx="6563072" cy="4824536"/>
          </a:xfrm>
        </p:spPr>
        <p:txBody>
          <a:bodyPr>
            <a:normAutofit fontScale="92500" lnSpcReduction="10000"/>
          </a:bodyPr>
          <a:lstStyle/>
          <a:p>
            <a:pPr algn="just"/>
            <a:endParaRPr lang="tr-TR" dirty="0" smtClean="0"/>
          </a:p>
          <a:p>
            <a:pPr algn="just"/>
            <a:r>
              <a:rPr lang="tr-TR" dirty="0" smtClean="0"/>
              <a:t>Rahatsız </a:t>
            </a:r>
            <a:r>
              <a:rPr lang="tr-TR" dirty="0" smtClean="0"/>
              <a:t>edici telefon görüşmeleri, </a:t>
            </a:r>
            <a:endParaRPr lang="tr-TR" dirty="0" smtClean="0"/>
          </a:p>
          <a:p>
            <a:pPr algn="just"/>
            <a:r>
              <a:rPr lang="tr-TR" dirty="0" smtClean="0"/>
              <a:t>korkutma</a:t>
            </a:r>
            <a:r>
              <a:rPr lang="tr-TR" dirty="0" smtClean="0"/>
              <a:t>, </a:t>
            </a:r>
            <a:endParaRPr lang="tr-TR" dirty="0" smtClean="0"/>
          </a:p>
          <a:p>
            <a:pPr algn="just"/>
            <a:r>
              <a:rPr lang="tr-TR" dirty="0" smtClean="0"/>
              <a:t>şiddet </a:t>
            </a:r>
            <a:r>
              <a:rPr lang="tr-TR" dirty="0" smtClean="0"/>
              <a:t>içerikli tehditler, </a:t>
            </a:r>
            <a:endParaRPr lang="tr-TR" dirty="0" smtClean="0"/>
          </a:p>
          <a:p>
            <a:pPr algn="just"/>
            <a:r>
              <a:rPr lang="tr-TR" dirty="0" smtClean="0"/>
              <a:t>isim </a:t>
            </a:r>
            <a:r>
              <a:rPr lang="tr-TR" dirty="0" smtClean="0"/>
              <a:t>takma, </a:t>
            </a:r>
            <a:endParaRPr lang="tr-TR" dirty="0" smtClean="0"/>
          </a:p>
          <a:p>
            <a:pPr algn="just"/>
            <a:r>
              <a:rPr lang="tr-TR" dirty="0" smtClean="0"/>
              <a:t>sataşma</a:t>
            </a:r>
            <a:r>
              <a:rPr lang="tr-TR" dirty="0" smtClean="0"/>
              <a:t>, </a:t>
            </a:r>
            <a:endParaRPr lang="tr-TR" dirty="0" smtClean="0"/>
          </a:p>
          <a:p>
            <a:pPr algn="just"/>
            <a:r>
              <a:rPr lang="tr-TR" dirty="0" smtClean="0"/>
              <a:t>sosyoekonomik </a:t>
            </a:r>
            <a:r>
              <a:rPr lang="tr-TR" dirty="0" smtClean="0"/>
              <a:t>seviye ya da zeka seviyesi bakımından alay etme, </a:t>
            </a:r>
            <a:endParaRPr lang="tr-TR" dirty="0" smtClean="0"/>
          </a:p>
          <a:p>
            <a:pPr algn="just"/>
            <a:r>
              <a:rPr lang="tr-TR" dirty="0" smtClean="0"/>
              <a:t>mağdurun </a:t>
            </a:r>
            <a:r>
              <a:rPr lang="tr-TR" dirty="0" smtClean="0"/>
              <a:t>ailesine hakaret etme, </a:t>
            </a:r>
            <a:endParaRPr lang="tr-TR" dirty="0" smtClean="0"/>
          </a:p>
          <a:p>
            <a:pPr algn="just"/>
            <a:r>
              <a:rPr lang="tr-TR" dirty="0" smtClean="0"/>
              <a:t>cinsel </a:t>
            </a:r>
            <a:r>
              <a:rPr lang="tr-TR" dirty="0" smtClean="0"/>
              <a:t>anlamda istismar edici sözler söyleme, </a:t>
            </a:r>
            <a:endParaRPr lang="tr-TR" dirty="0" smtClean="0"/>
          </a:p>
          <a:p>
            <a:pPr algn="just"/>
            <a:r>
              <a:rPr lang="tr-TR" dirty="0" smtClean="0"/>
              <a:t>okulun </a:t>
            </a:r>
            <a:r>
              <a:rPr lang="tr-TR" dirty="0" smtClean="0"/>
              <a:t>dışında veya çevresinde korkutma, </a:t>
            </a:r>
            <a:endParaRPr lang="tr-TR" dirty="0" smtClean="0"/>
          </a:p>
          <a:p>
            <a:pPr algn="just"/>
            <a:r>
              <a:rPr lang="tr-TR" dirty="0" smtClean="0"/>
              <a:t>yanlış </a:t>
            </a:r>
            <a:r>
              <a:rPr lang="tr-TR" dirty="0" smtClean="0"/>
              <a:t>veya kötü niyetli dedikodular yayma, vb. </a:t>
            </a:r>
          </a:p>
          <a:p>
            <a:endParaRPr lang="tr-TR" dirty="0"/>
          </a:p>
        </p:txBody>
      </p:sp>
      <p:pic>
        <p:nvPicPr>
          <p:cNvPr id="31746" name="Picture 2" descr="zorbalık ile ilgili görsel sonucu">
            <a:hlinkClick r:id="rId2"/>
          </p:cNvPr>
          <p:cNvPicPr>
            <a:picLocks noChangeAspect="1" noChangeArrowheads="1"/>
          </p:cNvPicPr>
          <p:nvPr/>
        </p:nvPicPr>
        <p:blipFill>
          <a:blip r:embed="rId3" cstate="print"/>
          <a:srcRect/>
          <a:stretch>
            <a:fillRect/>
          </a:stretch>
        </p:blipFill>
        <p:spPr bwMode="auto">
          <a:xfrm>
            <a:off x="6084168" y="2060848"/>
            <a:ext cx="2857500" cy="200025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404664"/>
            <a:ext cx="8229600" cy="1143000"/>
          </a:xfrm>
        </p:spPr>
        <p:txBody>
          <a:bodyPr>
            <a:noAutofit/>
          </a:bodyPr>
          <a:lstStyle/>
          <a:p>
            <a:r>
              <a:rPr lang="tr-TR" sz="4000" dirty="0" smtClean="0"/>
              <a:t>Zorbalık </a:t>
            </a:r>
            <a:r>
              <a:rPr lang="tr-TR" sz="4000" dirty="0" smtClean="0"/>
              <a:t>Türleri</a:t>
            </a:r>
            <a:r>
              <a:rPr lang="tr-TR" sz="4000" dirty="0" smtClean="0">
                <a:solidFill>
                  <a:schemeClr val="bg2">
                    <a:lumMod val="25000"/>
                  </a:schemeClr>
                </a:solidFill>
              </a:rPr>
              <a:t>/Sözel </a:t>
            </a:r>
            <a:r>
              <a:rPr lang="tr-TR" sz="4000" dirty="0" smtClean="0">
                <a:solidFill>
                  <a:schemeClr val="bg2">
                    <a:lumMod val="25000"/>
                  </a:schemeClr>
                </a:solidFill>
              </a:rPr>
              <a:t>olmayan zorbalık: </a:t>
            </a:r>
            <a:endParaRPr lang="tr-TR" sz="4000" dirty="0"/>
          </a:p>
        </p:txBody>
      </p:sp>
      <p:sp>
        <p:nvSpPr>
          <p:cNvPr id="3" name="2 İçerik Yer Tutucusu"/>
          <p:cNvSpPr>
            <a:spLocks noGrp="1"/>
          </p:cNvSpPr>
          <p:nvPr>
            <p:ph sz="half" idx="1"/>
          </p:nvPr>
        </p:nvSpPr>
        <p:spPr>
          <a:xfrm>
            <a:off x="323528" y="1700808"/>
            <a:ext cx="4038600" cy="4434840"/>
          </a:xfrm>
          <a:solidFill>
            <a:schemeClr val="accent5">
              <a:lumMod val="60000"/>
              <a:lumOff val="40000"/>
            </a:schemeClr>
          </a:solidFill>
        </p:spPr>
        <p:txBody>
          <a:bodyPr>
            <a:normAutofit fontScale="85000" lnSpcReduction="10000"/>
          </a:bodyPr>
          <a:lstStyle/>
          <a:p>
            <a:pPr algn="just"/>
            <a:r>
              <a:rPr lang="tr-TR" dirty="0" smtClean="0"/>
              <a:t>Acımasız </a:t>
            </a:r>
            <a:r>
              <a:rPr lang="tr-TR" dirty="0" smtClean="0"/>
              <a:t>bakışlar ve çeşitli el hareketleri, </a:t>
            </a:r>
            <a:endParaRPr lang="tr-TR" dirty="0" smtClean="0"/>
          </a:p>
          <a:p>
            <a:pPr algn="just"/>
            <a:r>
              <a:rPr lang="tr-TR" dirty="0" smtClean="0"/>
              <a:t>arkadaş </a:t>
            </a:r>
            <a:r>
              <a:rPr lang="tr-TR" dirty="0" smtClean="0"/>
              <a:t>ilişkilerini etkilemek ya da arkadaşlıkları bozma, </a:t>
            </a:r>
            <a:endParaRPr lang="tr-TR" dirty="0" smtClean="0"/>
          </a:p>
          <a:p>
            <a:pPr algn="just"/>
            <a:r>
              <a:rPr lang="tr-TR" dirty="0" smtClean="0"/>
              <a:t>kasıtlı </a:t>
            </a:r>
            <a:r>
              <a:rPr lang="tr-TR" dirty="0" smtClean="0"/>
              <a:t>ve </a:t>
            </a:r>
            <a:r>
              <a:rPr lang="tr-TR" dirty="0" smtClean="0"/>
              <a:t>sistemli </a:t>
            </a:r>
            <a:r>
              <a:rPr lang="tr-TR" dirty="0" smtClean="0"/>
              <a:t>bir şekilde bir kimseyi arkadaş olarak kabul etmeme, </a:t>
            </a:r>
            <a:endParaRPr lang="tr-TR" dirty="0" smtClean="0"/>
          </a:p>
          <a:p>
            <a:pPr algn="just"/>
            <a:r>
              <a:rPr lang="tr-TR" dirty="0" smtClean="0"/>
              <a:t>yok </a:t>
            </a:r>
            <a:r>
              <a:rPr lang="tr-TR" dirty="0" smtClean="0"/>
              <a:t>sayma, </a:t>
            </a:r>
            <a:endParaRPr lang="tr-TR" dirty="0" smtClean="0"/>
          </a:p>
          <a:p>
            <a:pPr algn="just"/>
            <a:r>
              <a:rPr lang="tr-TR" dirty="0" smtClean="0"/>
              <a:t>çirkin </a:t>
            </a:r>
            <a:r>
              <a:rPr lang="tr-TR" dirty="0" smtClean="0"/>
              <a:t>notlar gönderme, </a:t>
            </a:r>
            <a:endParaRPr lang="tr-TR" dirty="0" smtClean="0"/>
          </a:p>
          <a:p>
            <a:pPr algn="just"/>
            <a:r>
              <a:rPr lang="tr-TR" dirty="0" smtClean="0"/>
              <a:t>çeşitli </a:t>
            </a:r>
            <a:r>
              <a:rPr lang="tr-TR" dirty="0" smtClean="0"/>
              <a:t>yerlere mağdurlar hakkında çirkin sözler yazma vb. Bunlar fiziksel ya da sözel zorbalığa eşlik edebilir. </a:t>
            </a:r>
            <a:endParaRPr lang="tr-TR" dirty="0"/>
          </a:p>
        </p:txBody>
      </p:sp>
      <p:sp>
        <p:nvSpPr>
          <p:cNvPr id="5" name="4 İçerik Yer Tutucusu"/>
          <p:cNvSpPr>
            <a:spLocks noGrp="1"/>
          </p:cNvSpPr>
          <p:nvPr>
            <p:ph sz="half" idx="2"/>
          </p:nvPr>
        </p:nvSpPr>
        <p:spPr/>
        <p:txBody>
          <a:bodyPr>
            <a:normAutofit fontScale="85000" lnSpcReduction="10000"/>
          </a:bodyPr>
          <a:lstStyle/>
          <a:p>
            <a:endParaRPr lang="tr-TR"/>
          </a:p>
        </p:txBody>
      </p:sp>
      <p:pic>
        <p:nvPicPr>
          <p:cNvPr id="27650" name="Picture 2" descr="zorbalık ile ilgili görsel sonucu">
            <a:hlinkClick r:id="rId2"/>
          </p:cNvPr>
          <p:cNvPicPr>
            <a:picLocks noChangeAspect="1" noChangeArrowheads="1"/>
          </p:cNvPicPr>
          <p:nvPr/>
        </p:nvPicPr>
        <p:blipFill>
          <a:blip r:embed="rId3" cstate="print"/>
          <a:srcRect/>
          <a:stretch>
            <a:fillRect/>
          </a:stretch>
        </p:blipFill>
        <p:spPr bwMode="auto">
          <a:xfrm>
            <a:off x="4534644" y="1700808"/>
            <a:ext cx="4609356" cy="439248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95536" y="764704"/>
            <a:ext cx="8352928" cy="4407768"/>
          </a:xfrm>
        </p:spPr>
        <p:txBody>
          <a:bodyPr>
            <a:normAutofit fontScale="92500" lnSpcReduction="10000"/>
          </a:bodyPr>
          <a:lstStyle/>
          <a:p>
            <a:pPr algn="just"/>
            <a:r>
              <a:rPr lang="tr-TR" dirty="0" smtClean="0"/>
              <a:t>Zorbalık başlığı altındaki bu eylemler bireysel ya da grup halinde uygulanabildiği gibi; bu hareketlere maruz kalanlar da bireyler ya da gruplar olabilir. </a:t>
            </a:r>
            <a:endParaRPr lang="tr-TR" dirty="0" smtClean="0"/>
          </a:p>
          <a:p>
            <a:pPr algn="just"/>
            <a:endParaRPr lang="tr-TR" dirty="0" smtClean="0"/>
          </a:p>
          <a:p>
            <a:pPr algn="just"/>
            <a:r>
              <a:rPr lang="tr-TR" dirty="0" smtClean="0"/>
              <a:t>Günümüzde </a:t>
            </a:r>
            <a:r>
              <a:rPr lang="tr-TR" dirty="0" smtClean="0"/>
              <a:t>ne yazık ki zorbalığa daha karmaşık yeni çeşitler eklendiğini görmekteyiz</a:t>
            </a:r>
            <a:r>
              <a:rPr lang="tr-TR" dirty="0" smtClean="0"/>
              <a:t>.</a:t>
            </a:r>
          </a:p>
          <a:p>
            <a:pPr algn="just">
              <a:buNone/>
            </a:pPr>
            <a:r>
              <a:rPr lang="tr-TR" dirty="0" smtClean="0"/>
              <a:t> </a:t>
            </a:r>
            <a:endParaRPr lang="tr-TR" dirty="0" smtClean="0"/>
          </a:p>
          <a:p>
            <a:pPr algn="just"/>
            <a:r>
              <a:rPr lang="tr-TR" dirty="0" smtClean="0"/>
              <a:t>Bunlar </a:t>
            </a:r>
            <a:r>
              <a:rPr lang="tr-TR" dirty="0" smtClean="0"/>
              <a:t>arasında cep telefonları ya da internet aracılığıyla tehditkar mesajlar gönderme veya kişisel bilgiler içeren nefret dolu web sayfaları oluşturma mevcuttur. Bu tarz davranışların ise tahmin edildiği üzere maruz kalan kişilere olumsuz ve uzun süreli etkileri olmaktadır.</a:t>
            </a:r>
            <a:endParaRPr lang="tr-TR" dirty="0"/>
          </a:p>
        </p:txBody>
      </p:sp>
      <p:pic>
        <p:nvPicPr>
          <p:cNvPr id="13314" name="Picture 2" descr="zorbalık ile ilgili görsel sonucu">
            <a:hlinkClick r:id="rId2"/>
          </p:cNvPr>
          <p:cNvPicPr>
            <a:picLocks noChangeAspect="1" noChangeArrowheads="1"/>
          </p:cNvPicPr>
          <p:nvPr/>
        </p:nvPicPr>
        <p:blipFill>
          <a:blip r:embed="rId3" cstate="print"/>
          <a:srcRect/>
          <a:stretch>
            <a:fillRect/>
          </a:stretch>
        </p:blipFill>
        <p:spPr bwMode="auto">
          <a:xfrm>
            <a:off x="6732240" y="4797152"/>
            <a:ext cx="2232248" cy="187220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67544" y="836712"/>
            <a:ext cx="8229600" cy="4389120"/>
          </a:xfrm>
        </p:spPr>
        <p:txBody>
          <a:bodyPr/>
          <a:lstStyle/>
          <a:p>
            <a:r>
              <a:rPr lang="tr-TR" dirty="0" smtClean="0"/>
              <a:t>Kızlar ve erkekler arasındaki tek fark zorbalığın yapılış biçimidir. </a:t>
            </a:r>
            <a:r>
              <a:rPr lang="tr-TR" b="1" dirty="0" smtClean="0"/>
              <a:t>Kızlar</a:t>
            </a:r>
            <a:r>
              <a:rPr lang="tr-TR" dirty="0" smtClean="0"/>
              <a:t> karşılarındakine daha çok psikolojik olarak acı çektirmeyi hedefler. </a:t>
            </a:r>
            <a:endParaRPr lang="tr-TR" dirty="0" smtClean="0"/>
          </a:p>
          <a:p>
            <a:pPr>
              <a:buNone/>
            </a:pPr>
            <a:endParaRPr lang="tr-TR" dirty="0" smtClean="0"/>
          </a:p>
          <a:p>
            <a:pPr>
              <a:buFont typeface="Wingdings" pitchFamily="2" charset="2"/>
              <a:buChar char="Ø"/>
            </a:pPr>
            <a:r>
              <a:rPr lang="tr-TR" dirty="0" smtClean="0"/>
              <a:t>Örneğin</a:t>
            </a:r>
            <a:r>
              <a:rPr lang="tr-TR" dirty="0" smtClean="0"/>
              <a:t>, arkadaş grubundan dışlamak ya da beraber yapılan çeşitli aktivitelere katılmalarını engellemek kızlar arasında sıkça uygulanan zorbalık davranışına örnektir. </a:t>
            </a:r>
            <a:endParaRPr lang="tr-TR" dirty="0" smtClean="0"/>
          </a:p>
        </p:txBody>
      </p:sp>
      <p:pic>
        <p:nvPicPr>
          <p:cNvPr id="12294" name="Picture 6" descr="zorbalık ile ilgili görsel sonucu">
            <a:hlinkClick r:id="rId2"/>
          </p:cNvPr>
          <p:cNvPicPr>
            <a:picLocks noChangeAspect="1" noChangeArrowheads="1"/>
          </p:cNvPicPr>
          <p:nvPr/>
        </p:nvPicPr>
        <p:blipFill>
          <a:blip r:embed="rId3" cstate="print"/>
          <a:srcRect/>
          <a:stretch>
            <a:fillRect/>
          </a:stretch>
        </p:blipFill>
        <p:spPr bwMode="auto">
          <a:xfrm>
            <a:off x="2555776" y="4077072"/>
            <a:ext cx="3463697" cy="248210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Font typeface="Arial" pitchFamily="34" charset="0"/>
              <a:buChar char="•"/>
            </a:pPr>
            <a:r>
              <a:rPr lang="tr-TR" b="1" dirty="0" smtClean="0"/>
              <a:t>Erkekler</a:t>
            </a:r>
            <a:r>
              <a:rPr lang="tr-TR" dirty="0" smtClean="0"/>
              <a:t> ise daha çok fiziksel yollara başvururlar. </a:t>
            </a:r>
            <a:endParaRPr lang="tr-TR" dirty="0" smtClean="0"/>
          </a:p>
          <a:p>
            <a:pPr>
              <a:buFont typeface="Arial" pitchFamily="34" charset="0"/>
              <a:buChar char="•"/>
            </a:pPr>
            <a:endParaRPr lang="tr-TR" dirty="0" smtClean="0"/>
          </a:p>
          <a:p>
            <a:pPr>
              <a:buFont typeface="Wingdings" pitchFamily="2" charset="2"/>
              <a:buChar char="Ø"/>
            </a:pPr>
            <a:r>
              <a:rPr lang="tr-TR" dirty="0" smtClean="0"/>
              <a:t>Örneğin, erkekler gruptan dışlamak yerine vurma ya da hakaret etme yollarını tercih ederler.</a:t>
            </a:r>
          </a:p>
          <a:p>
            <a:endParaRPr lang="tr-TR" dirty="0"/>
          </a:p>
        </p:txBody>
      </p:sp>
      <p:pic>
        <p:nvPicPr>
          <p:cNvPr id="11266" name="Picture 2" descr="zorbalık ile ilgili görsel sonucu">
            <a:hlinkClick r:id="rId2"/>
          </p:cNvPr>
          <p:cNvPicPr>
            <a:picLocks noChangeAspect="1" noChangeArrowheads="1"/>
          </p:cNvPicPr>
          <p:nvPr/>
        </p:nvPicPr>
        <p:blipFill>
          <a:blip r:embed="rId3" cstate="print"/>
          <a:srcRect/>
          <a:stretch>
            <a:fillRect/>
          </a:stretch>
        </p:blipFill>
        <p:spPr bwMode="auto">
          <a:xfrm>
            <a:off x="2987824" y="3789040"/>
            <a:ext cx="2958480" cy="277008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620688"/>
            <a:ext cx="8229600" cy="866360"/>
          </a:xfrm>
        </p:spPr>
        <p:txBody>
          <a:bodyPr/>
          <a:lstStyle/>
          <a:p>
            <a:r>
              <a:rPr lang="tr-TR" dirty="0" smtClean="0"/>
              <a:t>Zorbalığın Nedenleri </a:t>
            </a:r>
            <a:endParaRPr lang="tr-TR" dirty="0"/>
          </a:p>
        </p:txBody>
      </p:sp>
      <p:sp>
        <p:nvSpPr>
          <p:cNvPr id="3" name="2 İçerik Yer Tutucusu"/>
          <p:cNvSpPr>
            <a:spLocks noGrp="1"/>
          </p:cNvSpPr>
          <p:nvPr>
            <p:ph idx="1"/>
          </p:nvPr>
        </p:nvSpPr>
        <p:spPr>
          <a:xfrm>
            <a:off x="395536" y="1628800"/>
            <a:ext cx="8301608" cy="4101088"/>
          </a:xfrm>
        </p:spPr>
        <p:txBody>
          <a:bodyPr/>
          <a:lstStyle/>
          <a:p>
            <a:pPr algn="just"/>
            <a:r>
              <a:rPr lang="tr-TR" dirty="0" smtClean="0"/>
              <a:t>Kişinin çevresinde isteklerini saldırganlık dışında başka yollarla ifade edebileceğini gösterecek kimsenin olmaması.</a:t>
            </a:r>
          </a:p>
          <a:p>
            <a:pPr algn="just"/>
            <a:endParaRPr lang="tr-TR" dirty="0" smtClean="0"/>
          </a:p>
          <a:p>
            <a:pPr algn="just"/>
            <a:r>
              <a:rPr lang="tr-TR" dirty="0" smtClean="0"/>
              <a:t>Anne, baba, öğretmen ve </a:t>
            </a:r>
            <a:r>
              <a:rPr lang="tr-TR" dirty="0" smtClean="0"/>
              <a:t>arkadaşların </a:t>
            </a:r>
            <a:r>
              <a:rPr lang="tr-TR" dirty="0" smtClean="0"/>
              <a:t>zorbalığa </a:t>
            </a:r>
            <a:r>
              <a:rPr lang="tr-TR" dirty="0" smtClean="0"/>
              <a:t>tepki göstermeyip, </a:t>
            </a:r>
            <a:r>
              <a:rPr lang="tr-TR" dirty="0" smtClean="0"/>
              <a:t>boyun </a:t>
            </a:r>
            <a:r>
              <a:rPr lang="tr-TR" dirty="0" smtClean="0"/>
              <a:t>eğmeleri. Bu durum </a:t>
            </a:r>
            <a:r>
              <a:rPr lang="tr-TR" dirty="0" smtClean="0"/>
              <a:t>örtülü olarak çocuğa ya da gence zorbalığın işe yaradığı mesajını </a:t>
            </a:r>
            <a:r>
              <a:rPr lang="tr-TR" dirty="0" smtClean="0"/>
              <a:t>vermektedir.</a:t>
            </a:r>
            <a:endParaRPr lang="tr-TR" dirty="0"/>
          </a:p>
        </p:txBody>
      </p:sp>
      <p:pic>
        <p:nvPicPr>
          <p:cNvPr id="10242" name="Picture 2" descr="zorbalık ile ilgili görsel sonucu">
            <a:hlinkClick r:id="rId2"/>
          </p:cNvPr>
          <p:cNvPicPr>
            <a:picLocks noChangeAspect="1" noChangeArrowheads="1"/>
          </p:cNvPicPr>
          <p:nvPr/>
        </p:nvPicPr>
        <p:blipFill>
          <a:blip r:embed="rId3" cstate="print"/>
          <a:srcRect/>
          <a:stretch>
            <a:fillRect/>
          </a:stretch>
        </p:blipFill>
        <p:spPr bwMode="auto">
          <a:xfrm>
            <a:off x="3203848" y="4660751"/>
            <a:ext cx="2197249" cy="219724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67544" y="764704"/>
            <a:ext cx="8229600" cy="4389120"/>
          </a:xfrm>
        </p:spPr>
        <p:txBody>
          <a:bodyPr/>
          <a:lstStyle/>
          <a:p>
            <a:pPr algn="just"/>
            <a:r>
              <a:rPr lang="tr-TR" dirty="0" smtClean="0"/>
              <a:t>Kendileri hakkında olumludan daha çok olumsuz sözler duyan çocuklar ve gençler başkalarına saldırarak kendilerini iyi ve güçlü hissetmeye çalışırlar. Olumsuz da olsa bir şekilde dikkat çekmek onlar için önemlidir. </a:t>
            </a:r>
          </a:p>
          <a:p>
            <a:pPr algn="just"/>
            <a:endParaRPr lang="tr-TR" dirty="0" smtClean="0"/>
          </a:p>
          <a:p>
            <a:pPr algn="just"/>
            <a:r>
              <a:rPr lang="tr-TR" dirty="0" smtClean="0"/>
              <a:t>Özellikle </a:t>
            </a:r>
            <a:r>
              <a:rPr lang="tr-TR" dirty="0" smtClean="0"/>
              <a:t>gençler belirli bir akran grubunda yer alabilmek adına zorbalık yapabilirler. Çete şeklinde de görülebilecek bu gruplar okul ortamında göz önünde olmaktan çok büyük haz alırlar.</a:t>
            </a:r>
            <a:endParaRPr lang="tr-TR" dirty="0"/>
          </a:p>
        </p:txBody>
      </p:sp>
      <p:pic>
        <p:nvPicPr>
          <p:cNvPr id="4" name="Picture 2" descr="zorbalık ile ilgili görsel sonucu">
            <a:hlinkClick r:id="rId2"/>
          </p:cNvPr>
          <p:cNvPicPr>
            <a:picLocks noChangeAspect="1" noChangeArrowheads="1"/>
          </p:cNvPicPr>
          <p:nvPr/>
        </p:nvPicPr>
        <p:blipFill>
          <a:blip r:embed="rId3" cstate="print"/>
          <a:srcRect/>
          <a:stretch>
            <a:fillRect/>
          </a:stretch>
        </p:blipFill>
        <p:spPr bwMode="auto">
          <a:xfrm>
            <a:off x="3203848" y="4660751"/>
            <a:ext cx="2197249" cy="219724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836712"/>
            <a:ext cx="8013576" cy="710952"/>
          </a:xfrm>
        </p:spPr>
        <p:txBody>
          <a:bodyPr>
            <a:normAutofit fontScale="90000"/>
          </a:bodyPr>
          <a:lstStyle/>
          <a:p>
            <a:r>
              <a:rPr lang="tr-TR" dirty="0" smtClean="0"/>
              <a:t>Zorbalığın Sonuçları</a:t>
            </a:r>
            <a:endParaRPr lang="tr-TR" dirty="0"/>
          </a:p>
        </p:txBody>
      </p:sp>
      <p:sp>
        <p:nvSpPr>
          <p:cNvPr id="3" name="2 İçerik Yer Tutucusu"/>
          <p:cNvSpPr>
            <a:spLocks noGrp="1"/>
          </p:cNvSpPr>
          <p:nvPr>
            <p:ph idx="1"/>
          </p:nvPr>
        </p:nvSpPr>
        <p:spPr>
          <a:xfrm>
            <a:off x="395536" y="1700808"/>
            <a:ext cx="8291264" cy="4623792"/>
          </a:xfrm>
        </p:spPr>
        <p:txBody>
          <a:bodyPr>
            <a:normAutofit fontScale="92500" lnSpcReduction="10000"/>
          </a:bodyPr>
          <a:lstStyle/>
          <a:p>
            <a:pPr algn="just">
              <a:buNone/>
            </a:pPr>
            <a:r>
              <a:rPr lang="tr-TR" dirty="0" smtClean="0"/>
              <a:t>Zorbalığa maruz kalan kişiler</a:t>
            </a:r>
            <a:r>
              <a:rPr lang="tr-TR" dirty="0" smtClean="0"/>
              <a:t>,</a:t>
            </a:r>
          </a:p>
          <a:p>
            <a:pPr algn="just"/>
            <a:r>
              <a:rPr lang="tr-TR" dirty="0" smtClean="0"/>
              <a:t>Kaygı, kızgınlık ve çaresizlik gibi duygulara sahip olmanın </a:t>
            </a:r>
            <a:r>
              <a:rPr lang="tr-TR" dirty="0" smtClean="0"/>
              <a:t>yanı sıra </a:t>
            </a:r>
            <a:r>
              <a:rPr lang="tr-TR" dirty="0" smtClean="0"/>
              <a:t>üzgün, mutsuz, incinmiş ya da akranları tarafından dışlanmış hissedebilirler. Bu hisler hem yaşadıklarının bir sonucudur, hem de bu durumun tekrarlanabileceğine dair duydukları korkudan kaynaklanmaktadır. </a:t>
            </a:r>
            <a:endParaRPr lang="tr-TR" dirty="0" smtClean="0"/>
          </a:p>
          <a:p>
            <a:pPr algn="just"/>
            <a:endParaRPr lang="tr-TR" dirty="0" smtClean="0"/>
          </a:p>
          <a:p>
            <a:pPr algn="just"/>
            <a:r>
              <a:rPr lang="tr-TR" dirty="0" smtClean="0"/>
              <a:t>Kendilerine </a:t>
            </a:r>
            <a:r>
              <a:rPr lang="tr-TR" dirty="0" smtClean="0"/>
              <a:t>güvenlerinde ve benlik saygılarında azalma, değersizlik, yetersizlik, aşırı hassasiyet, okul ortamında gerginlik ve panik yaşayabilir. Maruz kaldıkları davranışların anıları sürekli zihinlerini meşgul ettiğinden konsantrasyon güçlükleri çekebilirler. İçe kapanırlar ve genelde az sayıda kişiyle arkadaşlık etmeyi tercih ederler. </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a:xfrm>
            <a:off x="251520" y="548680"/>
            <a:ext cx="2962672" cy="2218258"/>
          </a:xfrm>
          <a:noFill/>
        </p:spPr>
        <p:txBody>
          <a:bodyPr>
            <a:normAutofit/>
          </a:bodyPr>
          <a:lstStyle/>
          <a:p>
            <a:pPr eaLnBrk="1" hangingPunct="1"/>
            <a:r>
              <a:rPr lang="tr-TR" sz="4000" b="1" dirty="0" smtClean="0">
                <a:solidFill>
                  <a:schemeClr val="bg2">
                    <a:lumMod val="25000"/>
                  </a:schemeClr>
                </a:solidFill>
              </a:rPr>
              <a:t>Saldırganlık, Şiddet ve Zorbalık</a:t>
            </a:r>
            <a:endParaRPr lang="en-US" sz="4000" b="1" dirty="0" smtClean="0">
              <a:solidFill>
                <a:schemeClr val="bg2">
                  <a:lumMod val="25000"/>
                </a:schemeClr>
              </a:solidFill>
            </a:endParaRPr>
          </a:p>
        </p:txBody>
      </p:sp>
      <p:sp>
        <p:nvSpPr>
          <p:cNvPr id="6147" name="Oval 6"/>
          <p:cNvSpPr>
            <a:spLocks noChangeArrowheads="1"/>
          </p:cNvSpPr>
          <p:nvPr/>
        </p:nvSpPr>
        <p:spPr bwMode="auto">
          <a:xfrm>
            <a:off x="2987675" y="2852738"/>
            <a:ext cx="1800225" cy="1800225"/>
          </a:xfrm>
          <a:prstGeom prst="ellipse">
            <a:avLst/>
          </a:prstGeom>
          <a:solidFill>
            <a:schemeClr val="folHlink"/>
          </a:solidFill>
          <a:ln w="38100">
            <a:solidFill>
              <a:schemeClr val="tx1"/>
            </a:solidFill>
            <a:round/>
            <a:headEnd/>
            <a:tailEnd/>
          </a:ln>
        </p:spPr>
        <p:txBody>
          <a:bodyPr/>
          <a:lstStyle/>
          <a:p>
            <a:endParaRPr lang="tr-TR"/>
          </a:p>
        </p:txBody>
      </p:sp>
      <p:sp>
        <p:nvSpPr>
          <p:cNvPr id="6148" name="Text Box 7"/>
          <p:cNvSpPr txBox="1">
            <a:spLocks noChangeArrowheads="1"/>
          </p:cNvSpPr>
          <p:nvPr/>
        </p:nvSpPr>
        <p:spPr bwMode="auto">
          <a:xfrm>
            <a:off x="250825" y="3500438"/>
            <a:ext cx="1479550" cy="493712"/>
          </a:xfrm>
          <a:prstGeom prst="rect">
            <a:avLst/>
          </a:prstGeom>
          <a:solidFill>
            <a:srgbClr val="FFFFFF"/>
          </a:solidFill>
          <a:ln w="9525">
            <a:solidFill>
              <a:srgbClr val="000000"/>
            </a:solidFill>
            <a:miter lim="800000"/>
            <a:headEnd/>
            <a:tailEnd/>
          </a:ln>
        </p:spPr>
        <p:txBody>
          <a:bodyPr/>
          <a:lstStyle/>
          <a:p>
            <a:pPr algn="ctr"/>
            <a:r>
              <a:rPr lang="tr-TR" sz="2400" b="1">
                <a:solidFill>
                  <a:srgbClr val="000000"/>
                </a:solidFill>
                <a:latin typeface="Franklin Gothic Medium" pitchFamily="34" charset="0"/>
                <a:cs typeface="Times New Roman" pitchFamily="18" charset="0"/>
              </a:rPr>
              <a:t>Zorbalık</a:t>
            </a:r>
          </a:p>
          <a:p>
            <a:pPr eaLnBrk="0" hangingPunct="0"/>
            <a:endParaRPr lang="tr-TR"/>
          </a:p>
        </p:txBody>
      </p:sp>
      <p:sp>
        <p:nvSpPr>
          <p:cNvPr id="6149" name="Text Box 8"/>
          <p:cNvSpPr txBox="1">
            <a:spLocks noChangeArrowheads="1"/>
          </p:cNvSpPr>
          <p:nvPr/>
        </p:nvSpPr>
        <p:spPr bwMode="auto">
          <a:xfrm>
            <a:off x="7092950" y="3500438"/>
            <a:ext cx="1741488" cy="422275"/>
          </a:xfrm>
          <a:prstGeom prst="rect">
            <a:avLst/>
          </a:prstGeom>
          <a:solidFill>
            <a:srgbClr val="FFFFFF"/>
          </a:solidFill>
          <a:ln w="9525">
            <a:solidFill>
              <a:srgbClr val="000000"/>
            </a:solidFill>
            <a:miter lim="800000"/>
            <a:headEnd/>
            <a:tailEnd/>
          </a:ln>
        </p:spPr>
        <p:txBody>
          <a:bodyPr/>
          <a:lstStyle/>
          <a:p>
            <a:pPr algn="ctr"/>
            <a:r>
              <a:rPr lang="tr-TR" sz="2400" b="1">
                <a:solidFill>
                  <a:srgbClr val="000000"/>
                </a:solidFill>
                <a:latin typeface="Franklin Gothic Medium" pitchFamily="34" charset="0"/>
                <a:cs typeface="Times New Roman" pitchFamily="18" charset="0"/>
              </a:rPr>
              <a:t>Şiddet</a:t>
            </a:r>
          </a:p>
          <a:p>
            <a:pPr eaLnBrk="0" hangingPunct="0"/>
            <a:endParaRPr lang="tr-TR">
              <a:solidFill>
                <a:schemeClr val="folHlink"/>
              </a:solidFill>
            </a:endParaRPr>
          </a:p>
        </p:txBody>
      </p:sp>
      <p:sp>
        <p:nvSpPr>
          <p:cNvPr id="6150" name="Text Box 9"/>
          <p:cNvSpPr txBox="1">
            <a:spLocks noChangeArrowheads="1"/>
          </p:cNvSpPr>
          <p:nvPr/>
        </p:nvSpPr>
        <p:spPr bwMode="auto">
          <a:xfrm>
            <a:off x="3492500" y="1052513"/>
            <a:ext cx="2160588" cy="419100"/>
          </a:xfrm>
          <a:prstGeom prst="rect">
            <a:avLst/>
          </a:prstGeom>
          <a:solidFill>
            <a:srgbClr val="FFFFFF"/>
          </a:solidFill>
          <a:ln w="9525">
            <a:solidFill>
              <a:srgbClr val="000000"/>
            </a:solidFill>
            <a:miter lim="800000"/>
            <a:headEnd/>
            <a:tailEnd/>
          </a:ln>
        </p:spPr>
        <p:txBody>
          <a:bodyPr/>
          <a:lstStyle/>
          <a:p>
            <a:pPr algn="ctr"/>
            <a:r>
              <a:rPr lang="tr-TR" sz="2400" b="1" dirty="0">
                <a:solidFill>
                  <a:srgbClr val="000000"/>
                </a:solidFill>
                <a:latin typeface="Franklin Gothic Medium" pitchFamily="34" charset="0"/>
                <a:cs typeface="Times New Roman" pitchFamily="18" charset="0"/>
              </a:rPr>
              <a:t>Saldırganlık</a:t>
            </a:r>
            <a:endParaRPr lang="tr-TR" sz="3600" b="1" dirty="0">
              <a:solidFill>
                <a:srgbClr val="000000"/>
              </a:solidFill>
              <a:latin typeface="Franklin Gothic Medium" pitchFamily="34" charset="0"/>
            </a:endParaRPr>
          </a:p>
        </p:txBody>
      </p:sp>
      <p:sp>
        <p:nvSpPr>
          <p:cNvPr id="6151" name="Rectangle 10"/>
          <p:cNvSpPr>
            <a:spLocks noChangeArrowheads="1"/>
          </p:cNvSpPr>
          <p:nvPr/>
        </p:nvSpPr>
        <p:spPr bwMode="auto">
          <a:xfrm>
            <a:off x="2700338" y="6021388"/>
            <a:ext cx="3384550" cy="576262"/>
          </a:xfrm>
          <a:prstGeom prst="rect">
            <a:avLst/>
          </a:prstGeom>
          <a:solidFill>
            <a:srgbClr val="FFFFFF"/>
          </a:solidFill>
          <a:ln w="9525">
            <a:solidFill>
              <a:srgbClr val="000000"/>
            </a:solidFill>
            <a:miter lim="800000"/>
            <a:headEnd/>
            <a:tailEnd/>
          </a:ln>
        </p:spPr>
        <p:txBody>
          <a:bodyPr/>
          <a:lstStyle/>
          <a:p>
            <a:pPr algn="ctr"/>
            <a:r>
              <a:rPr lang="tr-TR" sz="2400" b="1">
                <a:solidFill>
                  <a:srgbClr val="000000"/>
                </a:solidFill>
                <a:latin typeface="Franklin Gothic Medium" pitchFamily="34" charset="0"/>
                <a:cs typeface="Times New Roman" pitchFamily="18" charset="0"/>
              </a:rPr>
              <a:t>Fiziksel İçerikli Zorbalık</a:t>
            </a:r>
            <a:endParaRPr lang="tr-TR" sz="2400" b="1">
              <a:solidFill>
                <a:srgbClr val="000000"/>
              </a:solidFill>
              <a:latin typeface="Franklin Gothic Medium" pitchFamily="34" charset="0"/>
            </a:endParaRPr>
          </a:p>
        </p:txBody>
      </p:sp>
      <p:sp>
        <p:nvSpPr>
          <p:cNvPr id="6152" name="Line 11"/>
          <p:cNvSpPr>
            <a:spLocks noChangeShapeType="1"/>
          </p:cNvSpPr>
          <p:nvPr/>
        </p:nvSpPr>
        <p:spPr bwMode="auto">
          <a:xfrm>
            <a:off x="1835150" y="3789363"/>
            <a:ext cx="2016125" cy="0"/>
          </a:xfrm>
          <a:prstGeom prst="line">
            <a:avLst/>
          </a:prstGeom>
          <a:noFill/>
          <a:ln w="76200">
            <a:solidFill>
              <a:srgbClr val="FF3300"/>
            </a:solidFill>
            <a:round/>
            <a:headEnd/>
            <a:tailEnd type="triangle" w="med" len="med"/>
          </a:ln>
        </p:spPr>
        <p:txBody>
          <a:bodyPr/>
          <a:lstStyle/>
          <a:p>
            <a:endParaRPr lang="tr-TR"/>
          </a:p>
        </p:txBody>
      </p:sp>
      <p:sp>
        <p:nvSpPr>
          <p:cNvPr id="6153" name="Oval 12"/>
          <p:cNvSpPr>
            <a:spLocks noChangeArrowheads="1"/>
          </p:cNvSpPr>
          <p:nvPr/>
        </p:nvSpPr>
        <p:spPr bwMode="auto">
          <a:xfrm>
            <a:off x="4140200" y="2781300"/>
            <a:ext cx="1800225" cy="1800225"/>
          </a:xfrm>
          <a:prstGeom prst="ellipse">
            <a:avLst/>
          </a:prstGeom>
          <a:solidFill>
            <a:srgbClr val="FF0000"/>
          </a:solidFill>
          <a:ln w="38100">
            <a:solidFill>
              <a:srgbClr val="FFFFFF"/>
            </a:solidFill>
            <a:round/>
            <a:headEnd/>
            <a:tailEnd/>
          </a:ln>
        </p:spPr>
        <p:txBody>
          <a:bodyPr/>
          <a:lstStyle/>
          <a:p>
            <a:endParaRPr lang="tr-TR"/>
          </a:p>
        </p:txBody>
      </p:sp>
      <p:sp>
        <p:nvSpPr>
          <p:cNvPr id="6154" name="Oval 13"/>
          <p:cNvSpPr>
            <a:spLocks noChangeArrowheads="1"/>
          </p:cNvSpPr>
          <p:nvPr/>
        </p:nvSpPr>
        <p:spPr bwMode="auto">
          <a:xfrm>
            <a:off x="2555875" y="1844675"/>
            <a:ext cx="3925888" cy="3925888"/>
          </a:xfrm>
          <a:prstGeom prst="ellipse">
            <a:avLst/>
          </a:prstGeom>
          <a:noFill/>
          <a:ln w="38100">
            <a:solidFill>
              <a:schemeClr val="tx1"/>
            </a:solidFill>
            <a:round/>
            <a:headEnd/>
            <a:tailEnd/>
          </a:ln>
        </p:spPr>
        <p:txBody>
          <a:bodyPr wrap="none" anchor="ctr"/>
          <a:lstStyle/>
          <a:p>
            <a:endParaRPr lang="tr-TR"/>
          </a:p>
        </p:txBody>
      </p:sp>
      <p:sp>
        <p:nvSpPr>
          <p:cNvPr id="6155" name="Line 14"/>
          <p:cNvSpPr>
            <a:spLocks noChangeShapeType="1"/>
          </p:cNvSpPr>
          <p:nvPr/>
        </p:nvSpPr>
        <p:spPr bwMode="auto">
          <a:xfrm flipH="1">
            <a:off x="5076825" y="3716338"/>
            <a:ext cx="1871663" cy="0"/>
          </a:xfrm>
          <a:prstGeom prst="line">
            <a:avLst/>
          </a:prstGeom>
          <a:noFill/>
          <a:ln w="76200">
            <a:solidFill>
              <a:schemeClr val="tx1"/>
            </a:solidFill>
            <a:round/>
            <a:headEnd/>
            <a:tailEnd type="triangle" w="med" len="med"/>
          </a:ln>
        </p:spPr>
        <p:txBody>
          <a:bodyPr/>
          <a:lstStyle/>
          <a:p>
            <a:endParaRPr lang="tr-TR"/>
          </a:p>
        </p:txBody>
      </p:sp>
      <p:sp>
        <p:nvSpPr>
          <p:cNvPr id="6156" name="Line 15"/>
          <p:cNvSpPr>
            <a:spLocks noChangeShapeType="1"/>
          </p:cNvSpPr>
          <p:nvPr/>
        </p:nvSpPr>
        <p:spPr bwMode="auto">
          <a:xfrm>
            <a:off x="4500563" y="1557338"/>
            <a:ext cx="0" cy="935037"/>
          </a:xfrm>
          <a:prstGeom prst="line">
            <a:avLst/>
          </a:prstGeom>
          <a:noFill/>
          <a:ln w="76200">
            <a:solidFill>
              <a:schemeClr val="tx1"/>
            </a:solidFill>
            <a:round/>
            <a:headEnd/>
            <a:tailEnd type="triangle" w="med" len="med"/>
          </a:ln>
        </p:spPr>
        <p:txBody>
          <a:bodyPr/>
          <a:lstStyle/>
          <a:p>
            <a:endParaRPr lang="tr-TR"/>
          </a:p>
        </p:txBody>
      </p:sp>
      <p:sp>
        <p:nvSpPr>
          <p:cNvPr id="6157" name="Line 16"/>
          <p:cNvSpPr>
            <a:spLocks noChangeShapeType="1"/>
          </p:cNvSpPr>
          <p:nvPr/>
        </p:nvSpPr>
        <p:spPr bwMode="auto">
          <a:xfrm flipV="1">
            <a:off x="4427538" y="3716338"/>
            <a:ext cx="0" cy="2160587"/>
          </a:xfrm>
          <a:prstGeom prst="line">
            <a:avLst/>
          </a:prstGeom>
          <a:noFill/>
          <a:ln w="76200">
            <a:solidFill>
              <a:schemeClr val="tx1"/>
            </a:solidFill>
            <a:round/>
            <a:headEnd/>
            <a:tailEnd type="triangle" w="med" len="med"/>
          </a:ln>
        </p:spPr>
        <p:txBody>
          <a:bodyPr/>
          <a:lstStyle/>
          <a:p>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Zorbalığın Sonuçları</a:t>
            </a:r>
            <a:endParaRPr lang="tr-TR" dirty="0"/>
          </a:p>
        </p:txBody>
      </p:sp>
      <p:sp>
        <p:nvSpPr>
          <p:cNvPr id="3" name="2 İçerik Yer Tutucusu"/>
          <p:cNvSpPr>
            <a:spLocks noGrp="1"/>
          </p:cNvSpPr>
          <p:nvPr>
            <p:ph idx="1"/>
          </p:nvPr>
        </p:nvSpPr>
        <p:spPr/>
        <p:txBody>
          <a:bodyPr>
            <a:normAutofit fontScale="92500"/>
          </a:bodyPr>
          <a:lstStyle/>
          <a:p>
            <a:pPr algn="just"/>
            <a:r>
              <a:rPr lang="tr-TR" dirty="0" smtClean="0"/>
              <a:t>Bu duyguları yaşam boyu hissedebilirler. Hatta bu olumsuz duygular o kadar </a:t>
            </a:r>
            <a:r>
              <a:rPr lang="tr-TR" dirty="0" smtClean="0"/>
              <a:t>şiddetli </a:t>
            </a:r>
            <a:r>
              <a:rPr lang="tr-TR" dirty="0" smtClean="0"/>
              <a:t>olabilir ki kişi kendine zarar verme ya da intikam alma yollarına başvurabilir. </a:t>
            </a:r>
            <a:endParaRPr lang="tr-TR" dirty="0" smtClean="0"/>
          </a:p>
          <a:p>
            <a:pPr algn="just"/>
            <a:endParaRPr lang="tr-TR" dirty="0" smtClean="0"/>
          </a:p>
          <a:p>
            <a:pPr algn="just"/>
            <a:r>
              <a:rPr lang="tr-TR" dirty="0" smtClean="0"/>
              <a:t>Okula </a:t>
            </a:r>
            <a:r>
              <a:rPr lang="tr-TR" dirty="0" smtClean="0"/>
              <a:t>gitmeme, okuldan kaçma, zorbalığın meydana geldiği yerlere gitmekten kaçınma davranışı gösterebilirler; çünkü bu ortamları güvensiz, korku duyulan ve mutsuz bir yer olarak algılamaya başlayabilirler. Okula devamsızlık ve okul başarısının düşmesi sonucu akademik açıdan olumsuz yönde </a:t>
            </a:r>
            <a:r>
              <a:rPr lang="tr-TR" dirty="0" smtClean="0"/>
              <a:t>etkilenebilir</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764704"/>
            <a:ext cx="8229600" cy="432048"/>
          </a:xfrm>
        </p:spPr>
        <p:txBody>
          <a:bodyPr>
            <a:normAutofit fontScale="90000"/>
          </a:bodyPr>
          <a:lstStyle/>
          <a:p>
            <a:r>
              <a:rPr lang="tr-TR" dirty="0" smtClean="0"/>
              <a:t>Zorbalığın Sonuçları</a:t>
            </a:r>
            <a:endParaRPr lang="tr-TR" dirty="0"/>
          </a:p>
        </p:txBody>
      </p:sp>
      <p:sp>
        <p:nvSpPr>
          <p:cNvPr id="3" name="2 İçerik Yer Tutucusu"/>
          <p:cNvSpPr>
            <a:spLocks noGrp="1"/>
          </p:cNvSpPr>
          <p:nvPr>
            <p:ph idx="1"/>
          </p:nvPr>
        </p:nvSpPr>
        <p:spPr>
          <a:xfrm>
            <a:off x="323528" y="1196752"/>
            <a:ext cx="8496944" cy="4389120"/>
          </a:xfrm>
        </p:spPr>
        <p:txBody>
          <a:bodyPr/>
          <a:lstStyle/>
          <a:p>
            <a:pPr algn="just"/>
            <a:r>
              <a:rPr lang="tr-TR" dirty="0" smtClean="0"/>
              <a:t>Zorbalıkla </a:t>
            </a:r>
            <a:r>
              <a:rPr lang="tr-TR" dirty="0" smtClean="0"/>
              <a:t>baş edemedikleri için yoğun bir suçluluk, utanç ve bir çeşit yenilgi hissederler. Kendilerini çirkin, işe yaramaz, sersem ya da insanlık dışı hissedebilirler. </a:t>
            </a:r>
            <a:endParaRPr lang="tr-TR" dirty="0" smtClean="0"/>
          </a:p>
          <a:p>
            <a:pPr algn="just"/>
            <a:endParaRPr lang="tr-TR" dirty="0" smtClean="0"/>
          </a:p>
          <a:p>
            <a:pPr algn="just"/>
            <a:r>
              <a:rPr lang="tr-TR" dirty="0" smtClean="0"/>
              <a:t>Zorbalığın </a:t>
            </a:r>
            <a:r>
              <a:rPr lang="tr-TR" dirty="0" smtClean="0"/>
              <a:t>doğrudan fiziksel hasarlarının yanı sıra, yaşadıkları psikolojik sıkıntı nedeniyle uyku güçlükleri, </a:t>
            </a:r>
            <a:r>
              <a:rPr lang="tr-TR" dirty="0" smtClean="0"/>
              <a:t>baş ağrısı</a:t>
            </a:r>
            <a:r>
              <a:rPr lang="tr-TR" dirty="0" smtClean="0"/>
              <a:t>, karın ağrıları ve yorgunluk gibi çeşitli bedensel sıkıntılar yaşabilirler.</a:t>
            </a:r>
            <a:endParaRPr lang="tr-TR" dirty="0"/>
          </a:p>
        </p:txBody>
      </p:sp>
      <p:pic>
        <p:nvPicPr>
          <p:cNvPr id="6146" name="Picture 2" descr="zorbalık ile ilgili görsel sonucu">
            <a:hlinkClick r:id="rId2"/>
          </p:cNvPr>
          <p:cNvPicPr>
            <a:picLocks noChangeAspect="1" noChangeArrowheads="1"/>
          </p:cNvPicPr>
          <p:nvPr/>
        </p:nvPicPr>
        <p:blipFill>
          <a:blip r:embed="rId3" cstate="print"/>
          <a:srcRect/>
          <a:stretch>
            <a:fillRect/>
          </a:stretch>
        </p:blipFill>
        <p:spPr bwMode="auto">
          <a:xfrm>
            <a:off x="0" y="4653136"/>
            <a:ext cx="9144000" cy="220486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476672"/>
            <a:ext cx="8229600" cy="1143000"/>
          </a:xfrm>
        </p:spPr>
        <p:txBody>
          <a:bodyPr>
            <a:normAutofit fontScale="90000"/>
          </a:bodyPr>
          <a:lstStyle/>
          <a:p>
            <a:r>
              <a:rPr lang="tr-TR" dirty="0" smtClean="0"/>
              <a:t>Zorbalıkla Baş Etmek için Öneriler</a:t>
            </a:r>
            <a:endParaRPr lang="tr-TR" dirty="0"/>
          </a:p>
        </p:txBody>
      </p:sp>
      <p:sp>
        <p:nvSpPr>
          <p:cNvPr id="3" name="2 İçerik Yer Tutucusu"/>
          <p:cNvSpPr>
            <a:spLocks noGrp="1"/>
          </p:cNvSpPr>
          <p:nvPr>
            <p:ph sz="half" idx="1"/>
          </p:nvPr>
        </p:nvSpPr>
        <p:spPr>
          <a:xfrm>
            <a:off x="457200" y="1920085"/>
            <a:ext cx="5266928" cy="4434840"/>
          </a:xfrm>
          <a:solidFill>
            <a:srgbClr val="FFFF66"/>
          </a:solidFill>
        </p:spPr>
        <p:txBody>
          <a:bodyPr>
            <a:normAutofit fontScale="85000" lnSpcReduction="20000"/>
          </a:bodyPr>
          <a:lstStyle/>
          <a:p>
            <a:pPr algn="just"/>
            <a:r>
              <a:rPr lang="tr-TR" dirty="0" smtClean="0"/>
              <a:t>Fiziksel açıdan güvenliğinizi sağlamak için durumu mutlaka bir yetkiliye bildirin. </a:t>
            </a:r>
            <a:endParaRPr lang="tr-TR" dirty="0" smtClean="0"/>
          </a:p>
          <a:p>
            <a:pPr algn="just"/>
            <a:r>
              <a:rPr lang="tr-TR" dirty="0" smtClean="0"/>
              <a:t>Sesinizi </a:t>
            </a:r>
            <a:r>
              <a:rPr lang="tr-TR" dirty="0" smtClean="0"/>
              <a:t>duyurmaktan korkmayın. Unutmayın ki zorbalık durdurulabilir. </a:t>
            </a:r>
            <a:endParaRPr lang="tr-TR" dirty="0" smtClean="0"/>
          </a:p>
          <a:p>
            <a:pPr algn="just"/>
            <a:r>
              <a:rPr lang="tr-TR" dirty="0" smtClean="0"/>
              <a:t>Güvende </a:t>
            </a:r>
            <a:r>
              <a:rPr lang="tr-TR" dirty="0" smtClean="0"/>
              <a:t>hissetmek en doğal hakkınız. Zorbalıkla tek başınıza baş ediyor olsanız bile, aynı durumun başkalarının da başına gelmesi ihtimalini düşünerek, olanları mutlaka birisiyle paylaşın. </a:t>
            </a:r>
          </a:p>
          <a:p>
            <a:pPr algn="just"/>
            <a:r>
              <a:rPr lang="tr-TR" dirty="0" smtClean="0"/>
              <a:t>Zorbalıkla mücadele etmek oldukça zordur; ama öncelikle bilin ki sorun siz değilsiniz. Sorun bu davranışta bulunanlardır</a:t>
            </a:r>
            <a:endParaRPr lang="tr-TR" dirty="0"/>
          </a:p>
        </p:txBody>
      </p:sp>
      <p:sp>
        <p:nvSpPr>
          <p:cNvPr id="4" name="3 İçerik Yer Tutucusu"/>
          <p:cNvSpPr>
            <a:spLocks noGrp="1"/>
          </p:cNvSpPr>
          <p:nvPr>
            <p:ph sz="half" idx="2"/>
          </p:nvPr>
        </p:nvSpPr>
        <p:spPr/>
        <p:txBody>
          <a:bodyPr>
            <a:normAutofit fontScale="85000" lnSpcReduction="20000"/>
          </a:bodyPr>
          <a:lstStyle/>
          <a:p>
            <a:endParaRPr lang="tr-TR" dirty="0"/>
          </a:p>
        </p:txBody>
      </p:sp>
      <p:pic>
        <p:nvPicPr>
          <p:cNvPr id="5122" name="Picture 2" descr="ünlem ile ilgili görsel sonucu">
            <a:hlinkClick r:id="rId2"/>
          </p:cNvPr>
          <p:cNvPicPr>
            <a:picLocks noChangeAspect="1" noChangeArrowheads="1"/>
          </p:cNvPicPr>
          <p:nvPr/>
        </p:nvPicPr>
        <p:blipFill>
          <a:blip r:embed="rId3" cstate="print"/>
          <a:srcRect/>
          <a:stretch>
            <a:fillRect/>
          </a:stretch>
        </p:blipFill>
        <p:spPr bwMode="auto">
          <a:xfrm>
            <a:off x="6084168" y="2420888"/>
            <a:ext cx="2738586" cy="241604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29600" cy="1143000"/>
          </a:xfrm>
        </p:spPr>
        <p:txBody>
          <a:bodyPr>
            <a:normAutofit fontScale="90000"/>
          </a:bodyPr>
          <a:lstStyle/>
          <a:p>
            <a:r>
              <a:rPr lang="tr-TR" dirty="0" smtClean="0"/>
              <a:t>Zorbalıkla Baş Etmek için Öneriler</a:t>
            </a:r>
            <a:endParaRPr lang="tr-TR" dirty="0"/>
          </a:p>
        </p:txBody>
      </p:sp>
      <p:sp>
        <p:nvSpPr>
          <p:cNvPr id="3" name="2 İçerik Yer Tutucusu"/>
          <p:cNvSpPr>
            <a:spLocks noGrp="1"/>
          </p:cNvSpPr>
          <p:nvPr>
            <p:ph sz="half" idx="1"/>
          </p:nvPr>
        </p:nvSpPr>
        <p:spPr>
          <a:xfrm>
            <a:off x="457200" y="1916832"/>
            <a:ext cx="4906888" cy="4438093"/>
          </a:xfrm>
          <a:solidFill>
            <a:srgbClr val="FFFF66"/>
          </a:solidFill>
        </p:spPr>
        <p:txBody>
          <a:bodyPr>
            <a:normAutofit fontScale="77500" lnSpcReduction="20000"/>
          </a:bodyPr>
          <a:lstStyle/>
          <a:p>
            <a:pPr algn="just"/>
            <a:r>
              <a:rPr lang="tr-TR" dirty="0" smtClean="0"/>
              <a:t>Yakın olduğunuz arkadaşlarınızla daha sık vakit geçirmeye özen gösterin. Zorbalık davranışında bulunanlar, hedef olarak gruplara dahil olan kişileri daha az tercih ederler. </a:t>
            </a:r>
            <a:endParaRPr lang="tr-TR" dirty="0" smtClean="0"/>
          </a:p>
          <a:p>
            <a:pPr algn="just"/>
            <a:endParaRPr lang="tr-TR" dirty="0" smtClean="0"/>
          </a:p>
          <a:p>
            <a:pPr algn="just"/>
            <a:r>
              <a:rPr lang="tr-TR" dirty="0" smtClean="0"/>
              <a:t>Size </a:t>
            </a:r>
            <a:r>
              <a:rPr lang="tr-TR" dirty="0" smtClean="0"/>
              <a:t>karşı zorbaca davranışlarda bulunan kişilere elinizden geldiğince aldırmamaya çalışın. </a:t>
            </a:r>
            <a:endParaRPr lang="tr-TR" dirty="0" smtClean="0"/>
          </a:p>
          <a:p>
            <a:pPr algn="just"/>
            <a:endParaRPr lang="tr-TR" dirty="0" smtClean="0"/>
          </a:p>
          <a:p>
            <a:pPr algn="just"/>
            <a:r>
              <a:rPr lang="tr-TR" dirty="0" smtClean="0"/>
              <a:t>Gerekirse </a:t>
            </a:r>
            <a:r>
              <a:rPr lang="tr-TR" dirty="0" smtClean="0"/>
              <a:t>yanlarından yürüyüp geçin. Onları davranışlarını durdurmaları konusunda uyarın. Ancak aciz ve çaresiz görünmeyin ya da saldırgan davranışlarla karşılık vermeye çalışmayın</a:t>
            </a:r>
            <a:endParaRPr lang="tr-TR" dirty="0"/>
          </a:p>
        </p:txBody>
      </p:sp>
      <p:pic>
        <p:nvPicPr>
          <p:cNvPr id="5" name="Picture 2" descr="ünlem ile ilgili görsel sonucu">
            <a:hlinkClick r:id="rId2"/>
          </p:cNvPr>
          <p:cNvPicPr>
            <a:picLocks noGrp="1" noChangeAspect="1" noChangeArrowheads="1"/>
          </p:cNvPicPr>
          <p:nvPr>
            <p:ph sz="half" idx="2"/>
          </p:nvPr>
        </p:nvPicPr>
        <p:blipFill>
          <a:blip r:embed="rId3" cstate="print"/>
          <a:srcRect/>
          <a:stretch>
            <a:fillRect/>
          </a:stretch>
        </p:blipFill>
        <p:spPr bwMode="auto">
          <a:xfrm>
            <a:off x="5796136" y="2276872"/>
            <a:ext cx="3068739" cy="270439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Zorbalıkla Baş Etmek için Öneriler</a:t>
            </a:r>
            <a:endParaRPr lang="tr-TR" dirty="0"/>
          </a:p>
        </p:txBody>
      </p:sp>
      <p:sp>
        <p:nvSpPr>
          <p:cNvPr id="3" name="2 İçerik Yer Tutucusu"/>
          <p:cNvSpPr>
            <a:spLocks noGrp="1"/>
          </p:cNvSpPr>
          <p:nvPr>
            <p:ph sz="half" idx="1"/>
          </p:nvPr>
        </p:nvSpPr>
        <p:spPr>
          <a:xfrm>
            <a:off x="457200" y="1920085"/>
            <a:ext cx="4762872" cy="4434840"/>
          </a:xfrm>
          <a:solidFill>
            <a:srgbClr val="FFFF66"/>
          </a:solidFill>
        </p:spPr>
        <p:txBody>
          <a:bodyPr>
            <a:normAutofit fontScale="85000" lnSpcReduction="20000"/>
          </a:bodyPr>
          <a:lstStyle/>
          <a:p>
            <a:pPr algn="just"/>
            <a:r>
              <a:rPr lang="tr-TR" dirty="0" smtClean="0"/>
              <a:t>Özgüveninizi güçlendirmek için ‘Bu onların sorunu benim değil!’ gibi cümleleri kendi kendinize tekrar edebilirsiniz. </a:t>
            </a:r>
          </a:p>
          <a:p>
            <a:pPr algn="just"/>
            <a:endParaRPr lang="tr-TR" dirty="0" smtClean="0"/>
          </a:p>
          <a:p>
            <a:pPr algn="just"/>
            <a:r>
              <a:rPr lang="tr-TR" dirty="0" smtClean="0"/>
              <a:t>İçselleştirdiğiniz </a:t>
            </a:r>
            <a:r>
              <a:rPr lang="tr-TR" dirty="0" smtClean="0"/>
              <a:t>olumsuz düşüncelerin olumlu olanlarla değiştirilebilmesi için bu konuyla ilgili duygu ve düşüncelerinizi ifade edebilmeniz çok önemlidir. Bu nedenle yaşadıklarınızı ve hissettiklerinizi anlatarak, yazarak, resim yaparak, şarkı söyleyerek, yani içinizden gelen herhangi bir şekilde ifade edin.</a:t>
            </a:r>
            <a:endParaRPr lang="tr-TR" dirty="0"/>
          </a:p>
        </p:txBody>
      </p:sp>
      <p:pic>
        <p:nvPicPr>
          <p:cNvPr id="5" name="Picture 2" descr="ünlem ile ilgili görsel sonucu">
            <a:hlinkClick r:id="rId2"/>
          </p:cNvPr>
          <p:cNvPicPr>
            <a:picLocks noGrp="1" noChangeAspect="1" noChangeArrowheads="1"/>
          </p:cNvPicPr>
          <p:nvPr>
            <p:ph sz="half" idx="2"/>
          </p:nvPr>
        </p:nvPicPr>
        <p:blipFill>
          <a:blip r:embed="rId3" cstate="print"/>
          <a:srcRect/>
          <a:stretch>
            <a:fillRect/>
          </a:stretch>
        </p:blipFill>
        <p:spPr bwMode="auto">
          <a:xfrm>
            <a:off x="5724128" y="2420888"/>
            <a:ext cx="3168352" cy="279218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ctr">
              <a:buNone/>
            </a:pPr>
            <a:endParaRPr lang="tr-TR" sz="3600" b="1" dirty="0" smtClean="0"/>
          </a:p>
          <a:p>
            <a:pPr algn="ctr">
              <a:buNone/>
            </a:pPr>
            <a:r>
              <a:rPr lang="tr-TR" sz="3600" b="1" dirty="0" smtClean="0"/>
              <a:t>TEŞEKKÜRLER…</a:t>
            </a:r>
            <a:endParaRPr lang="tr-TR" sz="3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C:\Users\Wın7\Desktop\79648.ngsversion.1422280687040.adapt.1900.1.jpg"/>
          <p:cNvPicPr>
            <a:picLocks noGrp="1" noChangeAspect="1" noChangeArrowheads="1"/>
          </p:cNvPicPr>
          <p:nvPr>
            <p:ph idx="1"/>
          </p:nvPr>
        </p:nvPicPr>
        <p:blipFill>
          <a:blip r:embed="rId2" cstate="print"/>
          <a:srcRect/>
          <a:stretch>
            <a:fillRect/>
          </a:stretch>
        </p:blipFill>
        <p:spPr bwMode="auto">
          <a:xfrm>
            <a:off x="1214414" y="1428736"/>
            <a:ext cx="6650662" cy="438943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80728"/>
            <a:ext cx="7643192" cy="648072"/>
          </a:xfrm>
        </p:spPr>
        <p:txBody>
          <a:bodyPr>
            <a:normAutofit fontScale="90000"/>
          </a:bodyPr>
          <a:lstStyle/>
          <a:p>
            <a:r>
              <a:rPr lang="tr-TR" dirty="0" smtClean="0"/>
              <a:t>Akran Zorbalığı Örneği</a:t>
            </a:r>
            <a:endParaRPr lang="tr-TR" dirty="0"/>
          </a:p>
        </p:txBody>
      </p:sp>
      <p:sp>
        <p:nvSpPr>
          <p:cNvPr id="3" name="2 İçerik Yer Tutucusu"/>
          <p:cNvSpPr>
            <a:spLocks noGrp="1"/>
          </p:cNvSpPr>
          <p:nvPr>
            <p:ph idx="1"/>
          </p:nvPr>
        </p:nvSpPr>
        <p:spPr/>
        <p:txBody>
          <a:bodyPr/>
          <a:lstStyle/>
          <a:p>
            <a:pPr>
              <a:buFont typeface="Wingdings" pitchFamily="2" charset="2"/>
              <a:buChar char="Ø"/>
            </a:pPr>
            <a:r>
              <a:rPr lang="tr-TR" dirty="0" smtClean="0"/>
              <a:t>Okulda biri çantanın içine sıvı sabun sıkmış. Çantanı açıp bunu fark ettiğinde arkanda iki kişinin seni izlediğini ve güldüklerini gördün.</a:t>
            </a:r>
          </a:p>
          <a:p>
            <a:pPr>
              <a:buFont typeface="Wingdings" pitchFamily="2" charset="2"/>
              <a:buChar char="Ø"/>
            </a:pPr>
            <a:endParaRPr lang="tr-TR" b="1" dirty="0" smtClean="0"/>
          </a:p>
          <a:p>
            <a:pPr>
              <a:buFont typeface="Wingdings" pitchFamily="2" charset="2"/>
              <a:buChar char="Ø"/>
            </a:pPr>
            <a:r>
              <a:rPr lang="tr-TR" b="1" dirty="0" smtClean="0"/>
              <a:t>Bu durumda ne hissederdin, nasıl tepki verirdin?</a:t>
            </a:r>
          </a:p>
          <a:p>
            <a:pPr>
              <a:buFont typeface="Wingdings" pitchFamily="2" charset="2"/>
              <a:buChar char="Ø"/>
            </a:pPr>
            <a:r>
              <a:rPr lang="tr-TR" b="1" dirty="0" smtClean="0"/>
              <a:t>Zorbaca davranan kişi daha uygun nasıl davranabilirdi? </a:t>
            </a:r>
          </a:p>
          <a:p>
            <a:pPr>
              <a:buFont typeface="Wingdings" pitchFamily="2" charset="2"/>
              <a:buChar char="Ø"/>
            </a:pPr>
            <a:r>
              <a:rPr lang="tr-TR" b="1" dirty="0" smtClean="0"/>
              <a:t>Bu durum nasıl çözümlenebilir?</a:t>
            </a:r>
            <a:endParaRPr lang="tr-TR"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764704"/>
            <a:ext cx="8229600" cy="720080"/>
          </a:xfrm>
        </p:spPr>
        <p:txBody>
          <a:bodyPr>
            <a:normAutofit fontScale="90000"/>
          </a:bodyPr>
          <a:lstStyle/>
          <a:p>
            <a:r>
              <a:rPr lang="tr-TR" dirty="0" smtClean="0"/>
              <a:t>Akran Zorbalığı Örneği</a:t>
            </a:r>
            <a:endParaRPr lang="tr-TR" dirty="0"/>
          </a:p>
        </p:txBody>
      </p:sp>
      <p:sp>
        <p:nvSpPr>
          <p:cNvPr id="3" name="2 İçerik Yer Tutucusu"/>
          <p:cNvSpPr>
            <a:spLocks noGrp="1"/>
          </p:cNvSpPr>
          <p:nvPr>
            <p:ph idx="1"/>
          </p:nvPr>
        </p:nvSpPr>
        <p:spPr/>
        <p:txBody>
          <a:bodyPr/>
          <a:lstStyle/>
          <a:p>
            <a:pPr>
              <a:buFont typeface="Wingdings" pitchFamily="2" charset="2"/>
              <a:buChar char="Ø"/>
            </a:pPr>
            <a:r>
              <a:rPr lang="tr-TR" dirty="0" smtClean="0"/>
              <a:t>Durum: Yemekhanede yemek almak için uzun bir sıraya girdin. Tam sıra sana geliyordu ki senden büyük bir öğrenci tepsini elinden alarak önüne geçti. Ona sıraya girmesini söylüyorsun ama o seni duymazlıktan geliyor</a:t>
            </a:r>
            <a:r>
              <a:rPr lang="tr-TR" dirty="0" smtClean="0"/>
              <a:t>.</a:t>
            </a:r>
          </a:p>
          <a:p>
            <a:pPr>
              <a:buFont typeface="Wingdings" pitchFamily="2" charset="2"/>
              <a:buChar char="Ø"/>
            </a:pPr>
            <a:endParaRPr lang="tr-TR" dirty="0" smtClean="0"/>
          </a:p>
          <a:p>
            <a:pPr>
              <a:buFont typeface="Wingdings" pitchFamily="2" charset="2"/>
              <a:buChar char="Ø"/>
            </a:pPr>
            <a:r>
              <a:rPr lang="tr-TR" b="1" dirty="0" smtClean="0"/>
              <a:t>Bu durumda ne hissederdin, ne yapardın? </a:t>
            </a:r>
          </a:p>
          <a:p>
            <a:pPr>
              <a:buFont typeface="Wingdings" pitchFamily="2" charset="2"/>
              <a:buChar char="Ø"/>
            </a:pPr>
            <a:r>
              <a:rPr lang="tr-TR" b="1" dirty="0" smtClean="0"/>
              <a:t>Zorbaca davranan kişi nasıl davranmalı? </a:t>
            </a:r>
          </a:p>
          <a:p>
            <a:pPr>
              <a:buFont typeface="Wingdings" pitchFamily="2" charset="2"/>
              <a:buChar char="Ø"/>
            </a:pPr>
            <a:r>
              <a:rPr lang="tr-TR" b="1" dirty="0" smtClean="0"/>
              <a:t>Bu durum nasıl çözümlenebilir?</a:t>
            </a:r>
            <a:endParaRPr lang="tr-T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764704"/>
            <a:ext cx="8229600" cy="794352"/>
          </a:xfrm>
        </p:spPr>
        <p:txBody>
          <a:bodyPr>
            <a:normAutofit fontScale="90000"/>
          </a:bodyPr>
          <a:lstStyle/>
          <a:p>
            <a:r>
              <a:rPr lang="tr-TR" dirty="0" smtClean="0"/>
              <a:t>Akran Zorbalığı Örneği</a:t>
            </a:r>
            <a:endParaRPr lang="tr-TR" dirty="0"/>
          </a:p>
        </p:txBody>
      </p:sp>
      <p:sp>
        <p:nvSpPr>
          <p:cNvPr id="3" name="2 İçerik Yer Tutucusu"/>
          <p:cNvSpPr>
            <a:spLocks noGrp="1"/>
          </p:cNvSpPr>
          <p:nvPr>
            <p:ph idx="1"/>
          </p:nvPr>
        </p:nvSpPr>
        <p:spPr/>
        <p:txBody>
          <a:bodyPr/>
          <a:lstStyle/>
          <a:p>
            <a:pPr algn="just"/>
            <a:r>
              <a:rPr lang="tr-TR" dirty="0" smtClean="0"/>
              <a:t>Durum: Arkadaşına özel yazdığın bir mesajı, arkadaşının zorbaca davranan kişi ile paylaştığını öğrendin. Üstelik herkese gönderdiği için , sınıftakiler o mesaj hakkında seninle dalga geçiyor</a:t>
            </a:r>
            <a:r>
              <a:rPr lang="tr-TR" dirty="0" smtClean="0"/>
              <a:t>.</a:t>
            </a:r>
          </a:p>
          <a:p>
            <a:pPr algn="just"/>
            <a:endParaRPr lang="tr-TR" dirty="0" smtClean="0"/>
          </a:p>
          <a:p>
            <a:pPr algn="just">
              <a:buFont typeface="Wingdings" pitchFamily="2" charset="2"/>
              <a:buChar char="Ø"/>
            </a:pPr>
            <a:r>
              <a:rPr lang="tr-TR" b="1" dirty="0" smtClean="0"/>
              <a:t>Bu durumda ne hissederdin, ne yapardın? </a:t>
            </a:r>
          </a:p>
          <a:p>
            <a:pPr algn="just">
              <a:buFont typeface="Wingdings" pitchFamily="2" charset="2"/>
              <a:buChar char="Ø"/>
            </a:pPr>
            <a:r>
              <a:rPr lang="tr-TR" b="1" dirty="0" smtClean="0"/>
              <a:t>Zorbaca davranan kişi nasıl davranmalı? </a:t>
            </a:r>
          </a:p>
          <a:p>
            <a:pPr algn="just">
              <a:buFont typeface="Wingdings" pitchFamily="2" charset="2"/>
              <a:buChar char="Ø"/>
            </a:pPr>
            <a:r>
              <a:rPr lang="tr-TR" b="1" dirty="0" smtClean="0"/>
              <a:t>Bu durum nasıl çözümlenebilir?</a:t>
            </a:r>
          </a:p>
          <a:p>
            <a:endParaRPr lang="tr-TR" dirty="0" smtClean="0"/>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836712"/>
            <a:ext cx="8229600" cy="794352"/>
          </a:xfrm>
        </p:spPr>
        <p:txBody>
          <a:bodyPr>
            <a:normAutofit fontScale="90000"/>
          </a:bodyPr>
          <a:lstStyle/>
          <a:p>
            <a:r>
              <a:rPr lang="tr-TR" dirty="0" smtClean="0"/>
              <a:t>Akran Zorbalığı Örneği</a:t>
            </a:r>
            <a:endParaRPr lang="tr-TR" dirty="0"/>
          </a:p>
        </p:txBody>
      </p:sp>
      <p:sp>
        <p:nvSpPr>
          <p:cNvPr id="3" name="2 İçerik Yer Tutucusu"/>
          <p:cNvSpPr>
            <a:spLocks noGrp="1"/>
          </p:cNvSpPr>
          <p:nvPr>
            <p:ph idx="1"/>
          </p:nvPr>
        </p:nvSpPr>
        <p:spPr/>
        <p:txBody>
          <a:bodyPr/>
          <a:lstStyle/>
          <a:p>
            <a:pPr algn="just"/>
            <a:r>
              <a:rPr lang="tr-TR" dirty="0" smtClean="0"/>
              <a:t>Durum: Bir arkadaşının doğum gününe davet edildin ama senin yakın bir arkadaşın davet edilmedi. Partide diğer çocuklar arkadaşın hakkında alaycı konuşmalar yapıyor onunla dalga geçiyorlar</a:t>
            </a:r>
            <a:r>
              <a:rPr lang="tr-TR" dirty="0" smtClean="0"/>
              <a:t>.</a:t>
            </a:r>
          </a:p>
          <a:p>
            <a:pPr algn="just"/>
            <a:endParaRPr lang="tr-TR" dirty="0" smtClean="0"/>
          </a:p>
          <a:p>
            <a:pPr algn="just">
              <a:buFont typeface="Wingdings" pitchFamily="2" charset="2"/>
              <a:buChar char="Ø"/>
            </a:pPr>
            <a:r>
              <a:rPr lang="tr-TR" b="1" dirty="0" smtClean="0"/>
              <a:t>Bu durumda ne hissederdin, ne yapardın? </a:t>
            </a:r>
          </a:p>
          <a:p>
            <a:pPr algn="just">
              <a:buFont typeface="Wingdings" pitchFamily="2" charset="2"/>
              <a:buChar char="Ø"/>
            </a:pPr>
            <a:r>
              <a:rPr lang="tr-TR" b="1" dirty="0" smtClean="0"/>
              <a:t>Zorbaca davranan kişi nasıl davranmalı? </a:t>
            </a:r>
          </a:p>
          <a:p>
            <a:pPr algn="just">
              <a:buFont typeface="Wingdings" pitchFamily="2" charset="2"/>
              <a:buChar char="Ø"/>
            </a:pPr>
            <a:r>
              <a:rPr lang="tr-TR" b="1" dirty="0" smtClean="0"/>
              <a:t>Bu durum nasıl çözümlenebilir?</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ZORBALIK-AKRAN</a:t>
            </a:r>
            <a:endParaRPr lang="tr-TR" dirty="0"/>
          </a:p>
        </p:txBody>
      </p:sp>
      <p:sp>
        <p:nvSpPr>
          <p:cNvPr id="3" name="2 İçerik Yer Tutucusu"/>
          <p:cNvSpPr>
            <a:spLocks noGrp="1"/>
          </p:cNvSpPr>
          <p:nvPr>
            <p:ph idx="1"/>
          </p:nvPr>
        </p:nvSpPr>
        <p:spPr/>
        <p:txBody>
          <a:bodyPr/>
          <a:lstStyle/>
          <a:p>
            <a:r>
              <a:rPr lang="tr-TR" dirty="0" smtClean="0"/>
              <a:t>Zorbalık; güç eşitliğinin olmadığı, süreklilik gösteren zarar verici veya rahatsız edici saldırgan davranışları tanımlamak üzere kullanılır. </a:t>
            </a:r>
          </a:p>
          <a:p>
            <a:pPr>
              <a:buNone/>
            </a:pPr>
            <a:endParaRPr lang="tr-TR" dirty="0" smtClean="0"/>
          </a:p>
          <a:p>
            <a:r>
              <a:rPr lang="tr-TR" dirty="0" smtClean="0"/>
              <a:t>Akran, yaş grubu arkadaşlarıyla bağlantılı çocuk ya da ergenlerde aynı yaş gruplarını ifade eden bir kavramdır. </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AKRAN ZORBALIĞI</a:t>
            </a:r>
            <a:endParaRPr lang="tr-TR" dirty="0"/>
          </a:p>
        </p:txBody>
      </p:sp>
      <p:sp>
        <p:nvSpPr>
          <p:cNvPr id="3" name="2 İçerik Yer Tutucusu"/>
          <p:cNvSpPr>
            <a:spLocks noGrp="1"/>
          </p:cNvSpPr>
          <p:nvPr>
            <p:ph idx="1"/>
          </p:nvPr>
        </p:nvSpPr>
        <p:spPr/>
        <p:txBody>
          <a:bodyPr/>
          <a:lstStyle/>
          <a:p>
            <a:pPr algn="just"/>
            <a:r>
              <a:rPr lang="tr-TR" dirty="0" smtClean="0"/>
              <a:t>Saldırganlığın bir alt türü olan akran zorbalığı</a:t>
            </a:r>
            <a:r>
              <a:rPr lang="tr-TR" b="1" dirty="0" smtClean="0"/>
              <a:t>, bir veya birden çok öğrencinin, kendilerinden daha güçsüz öğrencileri, kasıtlı ve sürekli olarak rahatsız etmesiyle sonuçlanan ve kurbanın kendisini koruyamayacak durumda olduğu</a:t>
            </a:r>
            <a:r>
              <a:rPr lang="tr-TR" dirty="0" smtClean="0"/>
              <a:t> bir saldırganlık türüdür</a:t>
            </a:r>
            <a:r>
              <a:rPr lang="tr-TR" dirty="0" smtClean="0"/>
              <a:t>.</a:t>
            </a:r>
          </a:p>
          <a:p>
            <a:pPr algn="just"/>
            <a:endParaRPr lang="tr-TR" dirty="0" smtClean="0"/>
          </a:p>
          <a:p>
            <a:pPr algn="just"/>
            <a:r>
              <a:rPr lang="tr-TR" dirty="0" smtClean="0"/>
              <a:t>Akran zorbalığı, aynı yaş veya eş düzeydeki kişiler arasında geçer ve zorba kurbana göre daha güçlü bir konumdadır.</a:t>
            </a: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159</TotalTime>
  <Words>1204</Words>
  <Application>Microsoft Office PowerPoint</Application>
  <PresentationFormat>Ekran Gösterisi (4:3)</PresentationFormat>
  <Paragraphs>129</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Akış</vt:lpstr>
      <vt:lpstr>ARNAVUTKÖY REHBERLİK VE ARAŞTIRMA MERKEZİ</vt:lpstr>
      <vt:lpstr>Saldırganlık, Şiddet ve Zorbalık</vt:lpstr>
      <vt:lpstr>Slayt 3</vt:lpstr>
      <vt:lpstr>Akran Zorbalığı Örneği</vt:lpstr>
      <vt:lpstr>Akran Zorbalığı Örneği</vt:lpstr>
      <vt:lpstr>Akran Zorbalığı Örneği</vt:lpstr>
      <vt:lpstr>Akran Zorbalığı Örneği</vt:lpstr>
      <vt:lpstr>ZORBALIK-AKRAN</vt:lpstr>
      <vt:lpstr>AKRAN ZORBALIĞI</vt:lpstr>
      <vt:lpstr>Zorbalık</vt:lpstr>
      <vt:lpstr>Zorbalık Türleri/Fiziksel zorbalık:  </vt:lpstr>
      <vt:lpstr>Zorbalık Türleri/ Sözel zorbalık: </vt:lpstr>
      <vt:lpstr>Zorbalık Türleri/Sözel olmayan zorbalık: </vt:lpstr>
      <vt:lpstr>Slayt 14</vt:lpstr>
      <vt:lpstr>Slayt 15</vt:lpstr>
      <vt:lpstr>Slayt 16</vt:lpstr>
      <vt:lpstr>Zorbalığın Nedenleri </vt:lpstr>
      <vt:lpstr>Slayt 18</vt:lpstr>
      <vt:lpstr>Zorbalığın Sonuçları</vt:lpstr>
      <vt:lpstr>Zorbalığın Sonuçları</vt:lpstr>
      <vt:lpstr>Zorbalığın Sonuçları</vt:lpstr>
      <vt:lpstr>Zorbalıkla Baş Etmek için Öneriler</vt:lpstr>
      <vt:lpstr>Zorbalıkla Baş Etmek için Öneriler</vt:lpstr>
      <vt:lpstr>Zorbalıkla Baş Etmek için Öneriler</vt:lpstr>
      <vt:lpstr>Slayt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ram</dc:creator>
  <cp:lastModifiedBy>ram</cp:lastModifiedBy>
  <cp:revision>32</cp:revision>
  <dcterms:created xsi:type="dcterms:W3CDTF">2018-02-21T07:41:56Z</dcterms:created>
  <dcterms:modified xsi:type="dcterms:W3CDTF">2018-02-21T10:26:44Z</dcterms:modified>
</cp:coreProperties>
</file>